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2" r:id="rId3"/>
    <p:sldId id="273" r:id="rId4"/>
    <p:sldId id="274" r:id="rId5"/>
    <p:sldId id="296" r:id="rId6"/>
    <p:sldId id="301" r:id="rId7"/>
    <p:sldId id="298" r:id="rId8"/>
    <p:sldId id="276" r:id="rId9"/>
    <p:sldId id="277" r:id="rId10"/>
    <p:sldId id="303" r:id="rId11"/>
    <p:sldId id="304" r:id="rId12"/>
    <p:sldId id="278" r:id="rId13"/>
    <p:sldId id="279" r:id="rId14"/>
    <p:sldId id="280" r:id="rId15"/>
    <p:sldId id="281" r:id="rId16"/>
    <p:sldId id="282" r:id="rId17"/>
    <p:sldId id="283" r:id="rId18"/>
    <p:sldId id="284" r:id="rId19"/>
    <p:sldId id="285" r:id="rId20"/>
    <p:sldId id="286" r:id="rId21"/>
    <p:sldId id="287" r:id="rId22"/>
    <p:sldId id="28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41" autoAdjust="0"/>
    <p:restoredTop sz="94660"/>
  </p:normalViewPr>
  <p:slideViewPr>
    <p:cSldViewPr snapToGrid="0">
      <p:cViewPr varScale="1">
        <p:scale>
          <a:sx n="102" d="100"/>
          <a:sy n="102" d="100"/>
        </p:scale>
        <p:origin x="1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8-03-26T07:26:53.554"/>
    </inkml:context>
    <inkml:brush xml:id="br0">
      <inkml:brushProperty name="width" value="0.15875" units="cm"/>
      <inkml:brushProperty name="height" value="0.635"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2 4</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8-03-26T07:34:39.475"/>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0 0</inkml:trace>
  <inkml:trace contextRef="#ctx0" brushRef="#br0" timeOffset="900">2177 1079</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7ECC24A-DA84-4709-B96E-F10E894DF9E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120913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ECC24A-DA84-4709-B96E-F10E894DF9E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379581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ECC24A-DA84-4709-B96E-F10E894DF9E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172993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ECC24A-DA84-4709-B96E-F10E894DF9E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315931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ECC24A-DA84-4709-B96E-F10E894DF9E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98307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7ECC24A-DA84-4709-B96E-F10E894DF9EA}" type="datetimeFigureOut">
              <a:rPr lang="en-GB" smtClean="0"/>
              <a:t>17/04/2018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3391796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7ECC24A-DA84-4709-B96E-F10E894DF9EA}" type="datetimeFigureOut">
              <a:rPr lang="en-GB" smtClean="0"/>
              <a:t>17/04/2018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209583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7ECC24A-DA84-4709-B96E-F10E894DF9EA}" type="datetimeFigureOut">
              <a:rPr lang="en-GB" smtClean="0"/>
              <a:t>17/04/2018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183486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CC24A-DA84-4709-B96E-F10E894DF9EA}" type="datetimeFigureOut">
              <a:rPr lang="en-GB" smtClean="0"/>
              <a:t>17/04/2018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3469243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ECC24A-DA84-4709-B96E-F10E894DF9EA}" type="datetimeFigureOut">
              <a:rPr lang="en-GB" smtClean="0"/>
              <a:t>17/04/2018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88302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ECC24A-DA84-4709-B96E-F10E894DF9EA}" type="datetimeFigureOut">
              <a:rPr lang="en-GB" smtClean="0"/>
              <a:t>17/04/2018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55F167-FE02-42B7-8884-72E40DC3D472}" type="slidenum">
              <a:rPr lang="en-GB" smtClean="0"/>
              <a:t>‹#›</a:t>
            </a:fld>
            <a:endParaRPr lang="en-GB"/>
          </a:p>
        </p:txBody>
      </p:sp>
    </p:spTree>
    <p:extLst>
      <p:ext uri="{BB962C8B-B14F-4D97-AF65-F5344CB8AC3E}">
        <p14:creationId xmlns:p14="http://schemas.microsoft.com/office/powerpoint/2010/main" val="382956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ECC24A-DA84-4709-B96E-F10E894DF9EA}" type="datetimeFigureOut">
              <a:rPr lang="en-GB" smtClean="0"/>
              <a:t>17/04/2018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55F167-FE02-42B7-8884-72E40DC3D472}" type="slidenum">
              <a:rPr lang="en-GB" smtClean="0"/>
              <a:t>‹#›</a:t>
            </a:fld>
            <a:endParaRPr lang="en-GB"/>
          </a:p>
        </p:txBody>
      </p:sp>
    </p:spTree>
    <p:extLst>
      <p:ext uri="{BB962C8B-B14F-4D97-AF65-F5344CB8AC3E}">
        <p14:creationId xmlns:p14="http://schemas.microsoft.com/office/powerpoint/2010/main" val="2941557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customXml" Target="../ink/ink2.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uk/url?sa=i&amp;rct=j&amp;q=&amp;esrc=s&amp;source=images&amp;cd=&amp;cad=rja&amp;uact=8&amp;ved=2ahUKEwinpfvwspnaAhWdF8AKHfQiCY4QjRx6BAgAEAU&amp;url=https://en.wikipedia.org/wiki/Johann_Sebastian_Bach&amp;psig=AOvVaw2z8nNRZz3A-pkxLDisM8R3&amp;ust=152268314221781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co.uk/url?sa=i&amp;rct=j&amp;q=&amp;esrc=s&amp;source=images&amp;cd=&amp;cad=rja&amp;uact=8&amp;ved=2ahUKEwiw0tXYupnaAhUjIcAKHSGXAX4QjRx6BAgAEAU&amp;url=https://en.wikipedia.org/wiki/Ludwig_van_Beethoven&amp;psig=AOvVaw2UG28NkwDVOwleEMOavajL&amp;ust=1522685239142120"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uk/url?sa=i&amp;rct=j&amp;q=&amp;esrc=s&amp;source=images&amp;cd=&amp;cad=rja&amp;uact=8&amp;ved=2ahUKEwjKtaiSu5naAhXLCsAKHcHfBBIQjRx6BAgAEAU&amp;url=https://en.wikipedia.org/wiki/Johannes_Brahms&amp;psig=AOvVaw0HE4g-zo50O7CS2DpWt5fw&amp;ust=1522685359283517"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uk/url?sa=i&amp;rct=j&amp;q=&amp;esrc=s&amp;source=images&amp;cd=&amp;cad=rja&amp;uact=8&amp;ved=2ahUKEwj5r9npw5TaAhXiLsAKHVstANMQjRx6BAgAEAU&amp;url=https://poster-auctioneer.com/realisierte_preise/view_real_price/Heinemann-L-Deutschland-211557&amp;psig=AOvVaw2GYgKexCf5B78XqwKB0Yus&amp;ust=152251589323586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uk/url?sa=i&amp;rct=j&amp;q=&amp;esrc=s&amp;source=images&amp;cd=&amp;cad=rja&amp;uact=8&amp;ved=2ahUKEwjh2rzk2ZnaAhXGe8AKHTOuCu4QjRx6BAgAEAU&amp;url=https://en.wikipedia.org/wiki/Degenerate_music&amp;psig=AOvVaw3nHEqhYCdMtUCqleMFDC0C&amp;ust=1522693586580055"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co.uk/url?sa=i&amp;rct=j&amp;q=&amp;esrc=s&amp;source=images&amp;cd=&amp;cad=rja&amp;uact=8&amp;ved=2ahUKEwjzjbm1xpTaAhXMAMAKHYoaDnMQjRx6BAgAEAU&amp;url=https://www.zvab.com/buch-suchen/titel/das-land-ohne-musik/autor/schmitz-oscar/&amp;psig=AOvVaw1wT_qj2bzQpWbzcTPpuvDK&amp;ust=1522516577903996"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en-GB" altLang="en-US" sz="4400" b="1" dirty="0">
                <a:solidFill>
                  <a:srgbClr val="FF0066"/>
                </a:solidFill>
              </a:rPr>
              <a:t>What is German about German Music? (1 of 4)</a:t>
            </a:r>
          </a:p>
        </p:txBody>
      </p:sp>
      <p:sp>
        <p:nvSpPr>
          <p:cNvPr id="2051" name="Rectangle 3"/>
          <p:cNvSpPr>
            <a:spLocks noGrp="1" noChangeArrowheads="1"/>
          </p:cNvSpPr>
          <p:nvPr>
            <p:ph type="subTitle" idx="1"/>
          </p:nvPr>
        </p:nvSpPr>
        <p:spPr>
          <a:xfrm>
            <a:off x="957943" y="3886200"/>
            <a:ext cx="7088777" cy="2627334"/>
          </a:xfrm>
        </p:spPr>
        <p:txBody>
          <a:bodyPr>
            <a:normAutofit/>
          </a:bodyPr>
          <a:lstStyle/>
          <a:p>
            <a:r>
              <a:rPr lang="en-GB" altLang="en-US" sz="3200" b="1" dirty="0">
                <a:solidFill>
                  <a:srgbClr val="0000FF"/>
                </a:solidFill>
              </a:rPr>
              <a:t>Erik Levi</a:t>
            </a:r>
          </a:p>
          <a:p>
            <a:r>
              <a:rPr lang="en-GB" altLang="en-US" sz="3200" b="1" dirty="0">
                <a:solidFill>
                  <a:srgbClr val="0000FF"/>
                </a:solidFill>
              </a:rPr>
              <a:t>Royal Holloway, University of London</a:t>
            </a:r>
          </a:p>
          <a:p>
            <a:endParaRPr lang="en-GB" altLang="en-US" sz="3200" b="1" dirty="0">
              <a:solidFill>
                <a:srgbClr val="0000FF"/>
              </a:solidFill>
            </a:endParaRPr>
          </a:p>
          <a:p>
            <a:pPr algn="l"/>
            <a:endParaRPr lang="en-GB" altLang="en-US" sz="3200" b="1" dirty="0">
              <a:solidFill>
                <a:srgbClr val="0000FF"/>
              </a:solidFill>
            </a:endParaRPr>
          </a:p>
          <a:p>
            <a:pPr algn="l"/>
            <a:r>
              <a:rPr lang="en-GB" altLang="en-US" dirty="0">
                <a:solidFill>
                  <a:srgbClr val="0000FF"/>
                </a:solidFill>
              </a:rPr>
              <a:t>Content © Erik Levi, April 2018 – All rights reserved</a:t>
            </a:r>
          </a:p>
        </p:txBody>
      </p:sp>
      <mc:AlternateContent xmlns:mc="http://schemas.openxmlformats.org/markup-compatibility/2006" xmlns:p14="http://schemas.microsoft.com/office/powerpoint/2010/main">
        <mc:Choice Requires="p14">
          <p:contentPart p14:bwMode="auto" r:id="rId2">
            <p14:nvContentPartPr>
              <p14:cNvPr id="2052" name="Ink 4"/>
              <p14:cNvContentPartPr>
                <a14:cpLocks xmlns:a14="http://schemas.microsoft.com/office/drawing/2010/main" noRot="1" noChangeAspect="1" noEditPoints="1" noChangeArrowheads="1" noChangeShapeType="1"/>
              </p14:cNvContentPartPr>
              <p14:nvPr/>
            </p14:nvContentPartPr>
            <p14:xfrm>
              <a:off x="2598738" y="2620963"/>
              <a:ext cx="1587" cy="1587"/>
            </p14:xfrm>
          </p:contentPart>
        </mc:Choice>
        <mc:Fallback xmlns="">
          <p:pic>
            <p:nvPicPr>
              <p:cNvPr id="2052" name="Ink 4"/>
              <p:cNvPicPr>
                <a:picLocks noRot="1" noChangeAspect="1" noEditPoints="1" noChangeArrowheads="1" noChangeShapeType="1"/>
              </p:cNvPicPr>
              <p:nvPr/>
            </p:nvPicPr>
            <p:blipFill>
              <a:blip r:embed="rId3"/>
              <a:stretch>
                <a:fillRect/>
              </a:stretch>
            </p:blipFill>
            <p:spPr>
              <a:xfrm>
                <a:off x="2473365" y="2117884"/>
                <a:ext cx="252333" cy="100933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53" name="Ink 5"/>
              <p14:cNvContentPartPr>
                <a14:cpLocks xmlns:a14="http://schemas.microsoft.com/office/drawing/2010/main" noRot="1" noChangeAspect="1" noEditPoints="1" noChangeArrowheads="1" noChangeShapeType="1"/>
              </p14:cNvContentPartPr>
              <p14:nvPr/>
            </p14:nvContentPartPr>
            <p14:xfrm>
              <a:off x="3482975" y="4860925"/>
              <a:ext cx="784225" cy="388938"/>
            </p14:xfrm>
          </p:contentPart>
        </mc:Choice>
        <mc:Fallback xmlns="">
          <p:pic>
            <p:nvPicPr>
              <p:cNvPr id="2053" name="Ink 5"/>
              <p:cNvPicPr>
                <a:picLocks noRot="1" noChangeAspect="1" noEditPoints="1" noChangeArrowheads="1" noChangeShapeType="1"/>
              </p:cNvPicPr>
              <p:nvPr/>
            </p:nvPicPr>
            <p:blipFill>
              <a:blip r:embed="rId5"/>
              <a:stretch>
                <a:fillRect/>
              </a:stretch>
            </p:blipFill>
            <p:spPr>
              <a:xfrm>
                <a:off x="3473613" y="4851562"/>
                <a:ext cx="802948" cy="407665"/>
              </a:xfrm>
              <a:prstGeom prst="rect">
                <a:avLst/>
              </a:prstGeom>
            </p:spPr>
          </p:pic>
        </mc:Fallback>
      </mc:AlternateContent>
    </p:spTree>
    <p:extLst>
      <p:ext uri="{BB962C8B-B14F-4D97-AF65-F5344CB8AC3E}">
        <p14:creationId xmlns:p14="http://schemas.microsoft.com/office/powerpoint/2010/main" val="124583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349" y="1043676"/>
            <a:ext cx="2069964" cy="562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775" y="985965"/>
            <a:ext cx="3212464" cy="567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239" y="1114697"/>
            <a:ext cx="2670175"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Text Box 7"/>
          <p:cNvSpPr txBox="1">
            <a:spLocks noChangeArrowheads="1"/>
          </p:cNvSpPr>
          <p:nvPr/>
        </p:nvSpPr>
        <p:spPr bwMode="auto">
          <a:xfrm>
            <a:off x="410936" y="6701"/>
            <a:ext cx="685476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300" b="1" dirty="0">
                <a:solidFill>
                  <a:srgbClr val="FF3300"/>
                </a:solidFill>
                <a:latin typeface="+mj-lt"/>
              </a:rPr>
              <a:t>Pre World War Two Travel adverts, </a:t>
            </a:r>
          </a:p>
          <a:p>
            <a:r>
              <a:rPr lang="en-GB" altLang="en-US" sz="3300" b="1" dirty="0">
                <a:solidFill>
                  <a:srgbClr val="FF3300"/>
                </a:solidFill>
                <a:latin typeface="+mj-lt"/>
              </a:rPr>
              <a:t>emphasising German primacy in Music:</a:t>
            </a:r>
          </a:p>
        </p:txBody>
      </p:sp>
    </p:spTree>
    <p:extLst>
      <p:ext uri="{BB962C8B-B14F-4D97-AF65-F5344CB8AC3E}">
        <p14:creationId xmlns:p14="http://schemas.microsoft.com/office/powerpoint/2010/main" val="188588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123" y="1204322"/>
            <a:ext cx="3966888" cy="554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p:cNvSpPr txBox="1">
            <a:spLocks noChangeArrowheads="1"/>
          </p:cNvSpPr>
          <p:nvPr/>
        </p:nvSpPr>
        <p:spPr bwMode="auto">
          <a:xfrm>
            <a:off x="766354" y="96326"/>
            <a:ext cx="790966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300" b="1" dirty="0">
                <a:solidFill>
                  <a:srgbClr val="FF3300"/>
                </a:solidFill>
                <a:latin typeface="+mj-lt"/>
              </a:rPr>
              <a:t>Post World War Two advert, still emphasising </a:t>
            </a:r>
          </a:p>
          <a:p>
            <a:r>
              <a:rPr lang="en-GB" altLang="en-US" sz="3300" b="1" dirty="0">
                <a:solidFill>
                  <a:srgbClr val="FF3300"/>
                </a:solidFill>
                <a:latin typeface="+mj-lt"/>
              </a:rPr>
              <a:t>Germany as the Land of Music:</a:t>
            </a:r>
          </a:p>
        </p:txBody>
      </p:sp>
    </p:spTree>
    <p:extLst>
      <p:ext uri="{BB962C8B-B14F-4D97-AF65-F5344CB8AC3E}">
        <p14:creationId xmlns:p14="http://schemas.microsoft.com/office/powerpoint/2010/main" val="16274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28650" y="365126"/>
            <a:ext cx="7862207" cy="1190469"/>
          </a:xfrm>
        </p:spPr>
        <p:txBody>
          <a:bodyPr>
            <a:normAutofit/>
          </a:bodyPr>
          <a:lstStyle/>
          <a:p>
            <a:r>
              <a:rPr lang="en-GB" altLang="en-US" b="1" dirty="0"/>
              <a:t>German National identity in Bach, Beethoven and Brahms</a:t>
            </a:r>
          </a:p>
        </p:txBody>
      </p:sp>
      <p:sp>
        <p:nvSpPr>
          <p:cNvPr id="10243" name="Rectangle 3"/>
          <p:cNvSpPr>
            <a:spLocks noGrp="1" noChangeArrowheads="1"/>
          </p:cNvSpPr>
          <p:nvPr>
            <p:ph type="body" idx="1"/>
          </p:nvPr>
        </p:nvSpPr>
        <p:spPr>
          <a:xfrm>
            <a:off x="612457" y="1730829"/>
            <a:ext cx="5457417" cy="4525963"/>
          </a:xfrm>
        </p:spPr>
        <p:txBody>
          <a:bodyPr/>
          <a:lstStyle/>
          <a:p>
            <a:pPr marL="0" indent="0">
              <a:buNone/>
            </a:pPr>
            <a:r>
              <a:rPr lang="en-GB" altLang="en-US" sz="2400" b="1" u="sng" dirty="0"/>
              <a:t>Johann Sebastian Bach  (1685-1750</a:t>
            </a:r>
            <a:r>
              <a:rPr lang="en-GB" altLang="en-US" sz="2400" dirty="0"/>
              <a:t>)</a:t>
            </a:r>
          </a:p>
          <a:p>
            <a:endParaRPr lang="en-GB" altLang="en-US" dirty="0"/>
          </a:p>
          <a:p>
            <a:r>
              <a:rPr lang="en-GB" altLang="en-US" sz="2000" dirty="0"/>
              <a:t>Only local reputation during his lifetime (unlike his cosmopolitan contemporary Handel)</a:t>
            </a:r>
          </a:p>
          <a:p>
            <a:endParaRPr lang="en-GB" altLang="en-US" sz="2000" dirty="0"/>
          </a:p>
          <a:p>
            <a:r>
              <a:rPr lang="en-GB" altLang="en-US" sz="2000" dirty="0"/>
              <a:t>Neglected  after his death </a:t>
            </a:r>
          </a:p>
          <a:p>
            <a:endParaRPr lang="en-GB" altLang="en-US" sz="2000" dirty="0"/>
          </a:p>
          <a:p>
            <a:r>
              <a:rPr lang="en-GB" altLang="en-US" sz="2000" dirty="0"/>
              <a:t>Revival begins in 19</a:t>
            </a:r>
            <a:r>
              <a:rPr lang="en-GB" altLang="en-US" sz="2000" baseline="30000" dirty="0"/>
              <a:t>th</a:t>
            </a:r>
            <a:r>
              <a:rPr lang="en-GB" altLang="en-US" sz="2000" dirty="0"/>
              <a:t> century with Forkel biography </a:t>
            </a:r>
          </a:p>
          <a:p>
            <a:pPr marL="0" indent="0">
              <a:buNone/>
            </a:pPr>
            <a:endParaRPr lang="en-GB" altLang="en-US" dirty="0"/>
          </a:p>
          <a:p>
            <a:endParaRPr lang="en-GB" altLang="en-US" dirty="0"/>
          </a:p>
          <a:p>
            <a:endParaRPr lang="en-GB" altLang="en-US" dirty="0"/>
          </a:p>
        </p:txBody>
      </p:sp>
      <p:pic>
        <p:nvPicPr>
          <p:cNvPr id="10249" name="Picture 9" descr="Image result for js bac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1" y="1730829"/>
            <a:ext cx="2751908" cy="338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13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1" name="Rectangle 9"/>
          <p:cNvSpPr>
            <a:spLocks noGrp="1" noChangeArrowheads="1"/>
          </p:cNvSpPr>
          <p:nvPr>
            <p:ph type="title"/>
          </p:nvPr>
        </p:nvSpPr>
        <p:spPr/>
        <p:txBody>
          <a:bodyPr>
            <a:noAutofit/>
          </a:bodyPr>
          <a:lstStyle/>
          <a:p>
            <a:r>
              <a:rPr lang="en-GB" altLang="en-US" b="1" i="1" dirty="0" err="1">
                <a:solidFill>
                  <a:srgbClr val="FF0066"/>
                </a:solidFill>
              </a:rPr>
              <a:t>Ueber</a:t>
            </a:r>
            <a:r>
              <a:rPr lang="en-GB" altLang="en-US" b="1" i="1" dirty="0">
                <a:solidFill>
                  <a:srgbClr val="FF0066"/>
                </a:solidFill>
              </a:rPr>
              <a:t> Johann Sebastian Bach</a:t>
            </a:r>
            <a:br>
              <a:rPr lang="en-GB" altLang="en-US" b="1" i="1" dirty="0">
                <a:solidFill>
                  <a:srgbClr val="FF0066"/>
                </a:solidFill>
              </a:rPr>
            </a:br>
            <a:r>
              <a:rPr lang="en-GB" altLang="en-US" b="1" i="1" dirty="0">
                <a:solidFill>
                  <a:srgbClr val="FF0066"/>
                </a:solidFill>
              </a:rPr>
              <a:t>Leben, Kunst und </a:t>
            </a:r>
            <a:r>
              <a:rPr lang="en-GB" altLang="en-US" b="1" i="1" dirty="0" err="1">
                <a:solidFill>
                  <a:srgbClr val="FF0066"/>
                </a:solidFill>
              </a:rPr>
              <a:t>Kunstwerke</a:t>
            </a:r>
            <a:br>
              <a:rPr lang="en-GB" altLang="en-US" b="1" i="1" dirty="0">
                <a:solidFill>
                  <a:srgbClr val="FF0066"/>
                </a:solidFill>
              </a:rPr>
            </a:br>
            <a:r>
              <a:rPr lang="en-GB" altLang="en-US" b="1" dirty="0">
                <a:solidFill>
                  <a:srgbClr val="FF0066"/>
                </a:solidFill>
              </a:rPr>
              <a:t>Johann Nikolaus Forkel (publ. 1802)</a:t>
            </a:r>
            <a:r>
              <a:rPr lang="en-GB" altLang="en-US" b="1" i="1" dirty="0"/>
              <a:t> </a:t>
            </a:r>
          </a:p>
        </p:txBody>
      </p:sp>
      <p:sp>
        <p:nvSpPr>
          <p:cNvPr id="3080" name="Rectangle 8"/>
          <p:cNvSpPr>
            <a:spLocks noGrp="1" noChangeArrowheads="1"/>
          </p:cNvSpPr>
          <p:nvPr>
            <p:ph type="body" idx="1"/>
          </p:nvPr>
        </p:nvSpPr>
        <p:spPr>
          <a:xfrm>
            <a:off x="628650" y="2104300"/>
            <a:ext cx="7505156" cy="4351338"/>
          </a:xfrm>
        </p:spPr>
        <p:txBody>
          <a:bodyPr/>
          <a:lstStyle/>
          <a:p>
            <a:pPr>
              <a:lnSpc>
                <a:spcPct val="90000"/>
              </a:lnSpc>
            </a:pPr>
            <a:r>
              <a:rPr lang="en-GB" altLang="en-US" sz="2000" dirty="0"/>
              <a:t>Bach’s works are a priceless national patrimony; no other nation possesses a treasure comparable to it. All who hold Germany dear are bound in honour to promote his music to the utmost of their power. I deem it a duty to remind the public of this obligation and to kindle interest in it in every true German heart. (</a:t>
            </a:r>
            <a:r>
              <a:rPr lang="en-GB" altLang="en-US" sz="2000" i="1" dirty="0"/>
              <a:t>Introduction</a:t>
            </a:r>
            <a:r>
              <a:rPr lang="en-GB" altLang="en-US" sz="2000" dirty="0"/>
              <a:t>)</a:t>
            </a:r>
          </a:p>
          <a:p>
            <a:pPr>
              <a:lnSpc>
                <a:spcPct val="90000"/>
              </a:lnSpc>
            </a:pPr>
            <a:r>
              <a:rPr lang="en-GB" altLang="en-US" sz="2000" dirty="0"/>
              <a:t>He touches Luther, is in a sense his complement, his art built on the foundations Luther laid, consecrated to the ends Luther vindicated, inspired by a dedication of himself to God’s service not less exalted—a great artist, a great Protestant, a great man. (</a:t>
            </a:r>
            <a:r>
              <a:rPr lang="en-GB" altLang="en-US" sz="2000" i="1" dirty="0"/>
              <a:t>Cantata Chapter</a:t>
            </a:r>
            <a:r>
              <a:rPr lang="en-GB" altLang="en-US" sz="2000" dirty="0"/>
              <a:t>)</a:t>
            </a:r>
          </a:p>
          <a:p>
            <a:pPr>
              <a:lnSpc>
                <a:spcPct val="90000"/>
              </a:lnSpc>
            </a:pPr>
            <a:r>
              <a:rPr lang="en-GB" altLang="en-US" sz="2000" dirty="0"/>
              <a:t>This man, the greatest orator-poet that ever addressed the world in the language of music, was a German! Let Germany be proud of him! Yes, proud of him, but worthy of him too! (</a:t>
            </a:r>
            <a:r>
              <a:rPr lang="en-GB" altLang="en-US" sz="2000" i="1" dirty="0"/>
              <a:t>Closing paragraph of Forkel’s book</a:t>
            </a:r>
            <a:r>
              <a:rPr lang="en-GB" altLang="en-US" sz="2000" dirty="0"/>
              <a:t>)</a:t>
            </a:r>
          </a:p>
          <a:p>
            <a:pPr>
              <a:lnSpc>
                <a:spcPct val="90000"/>
              </a:lnSpc>
            </a:pPr>
            <a:endParaRPr lang="en-GB" altLang="en-US" sz="2400" dirty="0"/>
          </a:p>
        </p:txBody>
      </p:sp>
    </p:spTree>
    <p:extLst>
      <p:ext uri="{BB962C8B-B14F-4D97-AF65-F5344CB8AC3E}">
        <p14:creationId xmlns:p14="http://schemas.microsoft.com/office/powerpoint/2010/main" val="10370458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fade">
                                      <p:cBhvr>
                                        <p:cTn id="7" dur="2000"/>
                                        <p:tgtEl>
                                          <p:spTgt spid="3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0">
                                            <p:txEl>
                                              <p:pRg st="0" end="0"/>
                                            </p:txEl>
                                          </p:spTgt>
                                        </p:tgtEl>
                                        <p:attrNameLst>
                                          <p:attrName>style.visibility</p:attrName>
                                        </p:attrNameLst>
                                      </p:cBhvr>
                                      <p:to>
                                        <p:strVal val="visible"/>
                                      </p:to>
                                    </p:set>
                                    <p:animEffect transition="in" filter="fade">
                                      <p:cBhvr>
                                        <p:cTn id="12" dur="2000"/>
                                        <p:tgtEl>
                                          <p:spTgt spid="308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80">
                                            <p:txEl>
                                              <p:pRg st="1" end="1"/>
                                            </p:txEl>
                                          </p:spTgt>
                                        </p:tgtEl>
                                        <p:attrNameLst>
                                          <p:attrName>style.visibility</p:attrName>
                                        </p:attrNameLst>
                                      </p:cBhvr>
                                      <p:to>
                                        <p:strVal val="visible"/>
                                      </p:to>
                                    </p:set>
                                    <p:animEffect transition="in" filter="fade">
                                      <p:cBhvr>
                                        <p:cTn id="17" dur="2000"/>
                                        <p:tgtEl>
                                          <p:spTgt spid="308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80">
                                            <p:txEl>
                                              <p:pRg st="2" end="2"/>
                                            </p:txEl>
                                          </p:spTgt>
                                        </p:tgtEl>
                                        <p:attrNameLst>
                                          <p:attrName>style.visibility</p:attrName>
                                        </p:attrNameLst>
                                      </p:cBhvr>
                                      <p:to>
                                        <p:strVal val="visible"/>
                                      </p:to>
                                    </p:set>
                                    <p:animEffect transition="in" filter="fade">
                                      <p:cBhvr>
                                        <p:cTn id="22" dur="2000"/>
                                        <p:tgtEl>
                                          <p:spTgt spid="30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P spid="308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98022" y="199663"/>
            <a:ext cx="7886700" cy="1325563"/>
          </a:xfrm>
        </p:spPr>
        <p:txBody>
          <a:bodyPr/>
          <a:lstStyle/>
          <a:p>
            <a:r>
              <a:rPr lang="en-GB" altLang="en-US" b="1" dirty="0"/>
              <a:t>Bach revival in 19</a:t>
            </a:r>
            <a:r>
              <a:rPr lang="en-GB" altLang="en-US" b="1" baseline="30000" dirty="0"/>
              <a:t>th</a:t>
            </a:r>
            <a:r>
              <a:rPr lang="en-GB" altLang="en-US" b="1" dirty="0"/>
              <a:t> century</a:t>
            </a:r>
          </a:p>
        </p:txBody>
      </p:sp>
      <p:sp>
        <p:nvSpPr>
          <p:cNvPr id="13315" name="Rectangle 3"/>
          <p:cNvSpPr>
            <a:spLocks noGrp="1" noChangeArrowheads="1"/>
          </p:cNvSpPr>
          <p:nvPr>
            <p:ph type="body" idx="1"/>
          </p:nvPr>
        </p:nvSpPr>
        <p:spPr>
          <a:xfrm>
            <a:off x="498022" y="1459865"/>
            <a:ext cx="7886700" cy="4949644"/>
          </a:xfrm>
        </p:spPr>
        <p:txBody>
          <a:bodyPr>
            <a:noAutofit/>
          </a:bodyPr>
          <a:lstStyle/>
          <a:p>
            <a:pPr>
              <a:lnSpc>
                <a:spcPct val="80000"/>
              </a:lnSpc>
            </a:pPr>
            <a:r>
              <a:rPr lang="en-GB" altLang="en-US" sz="2000" dirty="0"/>
              <a:t>1829 Mendelssohn’s revival of </a:t>
            </a:r>
            <a:r>
              <a:rPr lang="en-GB" altLang="en-US" sz="2000" i="1" dirty="0"/>
              <a:t>St Matthew Passion </a:t>
            </a:r>
            <a:r>
              <a:rPr lang="en-GB" altLang="en-US" sz="2000" dirty="0"/>
              <a:t>set an important trend, becoming  more than a quest to perform unfamiliar music. In fact it became a national movement of cultural unity historicising past great German music as a great heritage to be respected </a:t>
            </a:r>
          </a:p>
          <a:p>
            <a:pPr>
              <a:lnSpc>
                <a:spcPct val="80000"/>
              </a:lnSpc>
            </a:pPr>
            <a:r>
              <a:rPr lang="en-GB" altLang="en-US" sz="2000" dirty="0"/>
              <a:t>Attendance at and amateur participation in choral performances of Bach’s music through the nineteenth century helped to created a shared sense of German identity and community</a:t>
            </a:r>
          </a:p>
          <a:p>
            <a:pPr>
              <a:lnSpc>
                <a:spcPct val="80000"/>
              </a:lnSpc>
            </a:pPr>
            <a:r>
              <a:rPr lang="en-GB" altLang="en-US" sz="2000" dirty="0"/>
              <a:t>The creation of the Bach Gesellschaft in 1850 dedicated to publishing all of Bach’s music and making it accessible to everyone</a:t>
            </a:r>
          </a:p>
          <a:p>
            <a:pPr>
              <a:lnSpc>
                <a:spcPct val="80000"/>
              </a:lnSpc>
            </a:pPr>
            <a:r>
              <a:rPr lang="en-GB" altLang="en-US" sz="2000" dirty="0"/>
              <a:t>1869 first performance of Richard Wagner’s opera </a:t>
            </a:r>
            <a:r>
              <a:rPr lang="en-GB" altLang="en-US" sz="2000" i="1" dirty="0"/>
              <a:t>Die Meistersinger </a:t>
            </a:r>
            <a:r>
              <a:rPr lang="en-GB" altLang="en-US" sz="2000" dirty="0"/>
              <a:t>(around the time of the unification of Germany) a parable about German art (i.e., song) and its renewal imbued with the spirit of Bach through:</a:t>
            </a:r>
          </a:p>
          <a:p>
            <a:pPr>
              <a:lnSpc>
                <a:spcPct val="80000"/>
              </a:lnSpc>
            </a:pPr>
            <a:endParaRPr lang="en-GB" altLang="en-US" sz="100" dirty="0"/>
          </a:p>
          <a:p>
            <a:pPr marL="800100" lvl="1" indent="-457200">
              <a:lnSpc>
                <a:spcPct val="80000"/>
              </a:lnSpc>
              <a:buFont typeface="+mj-lt"/>
              <a:buAutoNum type="arabicPeriod"/>
            </a:pPr>
            <a:r>
              <a:rPr lang="en-GB" altLang="en-US" sz="2000" dirty="0"/>
              <a:t>artful use of  Bach–like counterpoint (several musical lines working together simultaneously), a symbol of reconciliation between technical craftsmanship and poetic inspiration; and</a:t>
            </a:r>
          </a:p>
          <a:p>
            <a:pPr marL="800100" lvl="1" indent="-457200">
              <a:lnSpc>
                <a:spcPct val="80000"/>
              </a:lnSpc>
              <a:buFont typeface="+mj-lt"/>
              <a:buAutoNum type="arabicPeriod"/>
            </a:pPr>
            <a:r>
              <a:rPr lang="en-GB" altLang="en-US" sz="2000" dirty="0"/>
              <a:t>strong references to the Lutheran chorale  (a historicising spirit)         </a:t>
            </a:r>
          </a:p>
        </p:txBody>
      </p:sp>
    </p:spTree>
    <p:extLst>
      <p:ext uri="{BB962C8B-B14F-4D97-AF65-F5344CB8AC3E}">
        <p14:creationId xmlns:p14="http://schemas.microsoft.com/office/powerpoint/2010/main" val="306538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1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88962" y="0"/>
            <a:ext cx="7886700" cy="1325563"/>
          </a:xfrm>
        </p:spPr>
        <p:txBody>
          <a:bodyPr>
            <a:normAutofit/>
          </a:bodyPr>
          <a:lstStyle/>
          <a:p>
            <a:r>
              <a:rPr lang="en-GB" altLang="en-US" sz="2400" b="1" u="sng" dirty="0">
                <a:latin typeface="+mn-lt"/>
              </a:rPr>
              <a:t>Ludwig van Beethoven (1770-1827)</a:t>
            </a:r>
          </a:p>
        </p:txBody>
      </p:sp>
      <p:sp>
        <p:nvSpPr>
          <p:cNvPr id="14339" name="Rectangle 3"/>
          <p:cNvSpPr>
            <a:spLocks noGrp="1" noChangeArrowheads="1"/>
          </p:cNvSpPr>
          <p:nvPr>
            <p:ph type="body" sz="half" idx="1"/>
          </p:nvPr>
        </p:nvSpPr>
        <p:spPr>
          <a:xfrm>
            <a:off x="588962" y="1171620"/>
            <a:ext cx="4222433" cy="5176067"/>
          </a:xfrm>
        </p:spPr>
        <p:txBody>
          <a:bodyPr>
            <a:noAutofit/>
          </a:bodyPr>
          <a:lstStyle/>
          <a:p>
            <a:pPr>
              <a:lnSpc>
                <a:spcPct val="80000"/>
              </a:lnSpc>
            </a:pPr>
            <a:r>
              <a:rPr lang="en-GB" altLang="en-US" sz="2000" dirty="0"/>
              <a:t>First German composer to take an active interest in politics</a:t>
            </a:r>
          </a:p>
          <a:p>
            <a:pPr>
              <a:lnSpc>
                <a:spcPct val="80000"/>
              </a:lnSpc>
            </a:pPr>
            <a:r>
              <a:rPr lang="en-GB" altLang="en-US" sz="2000" dirty="0"/>
              <a:t>Yet despite existence of some patriotic music “laying his work upon the altar of the Fatherland”, little evidence to suggest he was a German nationalist in the sense we understand it</a:t>
            </a:r>
          </a:p>
          <a:p>
            <a:pPr>
              <a:lnSpc>
                <a:spcPct val="80000"/>
              </a:lnSpc>
            </a:pPr>
            <a:r>
              <a:rPr lang="en-GB" altLang="en-US" sz="2000" dirty="0"/>
              <a:t>It was a later generation who valued his titanic achievements which left an indelible impact on all subsequent German music</a:t>
            </a:r>
          </a:p>
          <a:p>
            <a:pPr>
              <a:lnSpc>
                <a:spcPct val="80000"/>
              </a:lnSpc>
            </a:pPr>
            <a:r>
              <a:rPr lang="en-GB" altLang="en-US" sz="2000" dirty="0"/>
              <a:t>Musicians as different in outlook as Brahms and Wagner were in awe of him, but for different reasons</a:t>
            </a:r>
          </a:p>
          <a:p>
            <a:pPr>
              <a:lnSpc>
                <a:spcPct val="80000"/>
              </a:lnSpc>
            </a:pPr>
            <a:r>
              <a:rPr lang="en-GB" altLang="en-US" sz="2000" dirty="0"/>
              <a:t>Politicians through the ages exploited Beethoven’s music for its heroic spirit, physical power and universality       </a:t>
            </a:r>
          </a:p>
        </p:txBody>
      </p:sp>
      <p:pic>
        <p:nvPicPr>
          <p:cNvPr id="14342" name="Picture 6" descr="Image result for beethove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052" y="1256892"/>
            <a:ext cx="36957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2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ltLang="en-US" b="1" dirty="0"/>
              <a:t>Beethoven</a:t>
            </a:r>
          </a:p>
        </p:txBody>
      </p:sp>
      <p:sp>
        <p:nvSpPr>
          <p:cNvPr id="15363" name="Rectangle 3"/>
          <p:cNvSpPr>
            <a:spLocks noGrp="1" noChangeArrowheads="1"/>
          </p:cNvSpPr>
          <p:nvPr>
            <p:ph type="body" idx="1"/>
          </p:nvPr>
        </p:nvSpPr>
        <p:spPr>
          <a:xfrm>
            <a:off x="628650" y="1825625"/>
            <a:ext cx="7886700" cy="3782695"/>
          </a:xfrm>
        </p:spPr>
        <p:txBody>
          <a:bodyPr>
            <a:normAutofit/>
          </a:bodyPr>
          <a:lstStyle/>
          <a:p>
            <a:pPr>
              <a:lnSpc>
                <a:spcPct val="80000"/>
              </a:lnSpc>
            </a:pPr>
            <a:r>
              <a:rPr lang="en-GB" altLang="en-US" sz="2000" dirty="0"/>
              <a:t>This concept  of German identity established in the wake of Beethoven’s death in 1827 </a:t>
            </a:r>
          </a:p>
          <a:p>
            <a:pPr>
              <a:lnSpc>
                <a:spcPct val="80000"/>
              </a:lnSpc>
            </a:pPr>
            <a:r>
              <a:rPr lang="en-GB" altLang="en-US" sz="2000" dirty="0"/>
              <a:t>Consider this quotation from composer Robert Schumann, writing  in 1839:</a:t>
            </a:r>
          </a:p>
          <a:p>
            <a:pPr marL="0" indent="0">
              <a:lnSpc>
                <a:spcPct val="80000"/>
              </a:lnSpc>
              <a:buNone/>
            </a:pPr>
            <a:endParaRPr lang="en-GB" altLang="en-US" sz="2000" b="1" dirty="0">
              <a:solidFill>
                <a:srgbClr val="FF0066"/>
              </a:solidFill>
            </a:endParaRPr>
          </a:p>
          <a:p>
            <a:pPr marL="342900" lvl="1" indent="0">
              <a:lnSpc>
                <a:spcPct val="80000"/>
              </a:lnSpc>
              <a:buNone/>
            </a:pPr>
            <a:r>
              <a:rPr lang="en-GB" altLang="en-US" sz="2000" dirty="0">
                <a:solidFill>
                  <a:srgbClr val="FF0066"/>
                </a:solidFill>
              </a:rPr>
              <a:t>“When the German speaks of symphonies, he means Beethoven; the two names are for him one and indivisible - his joy, his pride. As Italy has its Naples, France its Revolution, England its Navy, etc., so the Germans have their Beethoven symphonies. The German forgets in his Beethoven that he has no school of painting; with Beethoven he imagines that he has reversed the fortunes of the battles that he lost to Napoleon; he even dares to place him on the same level with Shakespeare.”</a:t>
            </a:r>
            <a:r>
              <a:rPr lang="en-GB" altLang="en-US" sz="2000" dirty="0"/>
              <a:t> </a:t>
            </a:r>
          </a:p>
          <a:p>
            <a:pPr>
              <a:lnSpc>
                <a:spcPct val="80000"/>
              </a:lnSpc>
            </a:pPr>
            <a:endParaRPr lang="en-GB" altLang="en-US" sz="2000" dirty="0"/>
          </a:p>
        </p:txBody>
      </p:sp>
    </p:spTree>
    <p:extLst>
      <p:ext uri="{BB962C8B-B14F-4D97-AF65-F5344CB8AC3E}">
        <p14:creationId xmlns:p14="http://schemas.microsoft.com/office/powerpoint/2010/main" val="269984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b="1" dirty="0"/>
              <a:t>Beethoven</a:t>
            </a:r>
          </a:p>
        </p:txBody>
      </p:sp>
      <p:sp>
        <p:nvSpPr>
          <p:cNvPr id="27651" name="Rectangle 3"/>
          <p:cNvSpPr>
            <a:spLocks noGrp="1" noChangeArrowheads="1"/>
          </p:cNvSpPr>
          <p:nvPr>
            <p:ph type="body" idx="1"/>
          </p:nvPr>
        </p:nvSpPr>
        <p:spPr/>
        <p:txBody>
          <a:bodyPr>
            <a:normAutofit/>
          </a:bodyPr>
          <a:lstStyle/>
          <a:p>
            <a:r>
              <a:rPr lang="en-GB" altLang="en-US" sz="2000" dirty="0"/>
              <a:t>Wagner, 1870:</a:t>
            </a:r>
          </a:p>
          <a:p>
            <a:pPr marL="0" indent="0">
              <a:buNone/>
            </a:pPr>
            <a:endParaRPr lang="en-GB" altLang="en-US" sz="2000" dirty="0"/>
          </a:p>
          <a:p>
            <a:pPr marL="342900" lvl="1" indent="0">
              <a:buNone/>
            </a:pPr>
            <a:r>
              <a:rPr lang="en-GB" altLang="en-US" sz="2000" dirty="0">
                <a:solidFill>
                  <a:schemeClr val="accent2"/>
                </a:solidFill>
              </a:rPr>
              <a:t>“For inasmuch as Music had been degraded to a merely pleasing art, Beethoven raised her to the height of her sublime vocation. He has set open for us the understanding of that art which explains the world to everyone as surely as the profoundest philosophy could ever explain it to the abstract thinker. </a:t>
            </a:r>
            <a:r>
              <a:rPr lang="en-GB" altLang="en-US" sz="2000" i="1" dirty="0">
                <a:solidFill>
                  <a:schemeClr val="accent2"/>
                </a:solidFill>
              </a:rPr>
              <a:t>And herein lies the unique relation of the great Beethoven to the German People.”</a:t>
            </a:r>
            <a:r>
              <a:rPr lang="en-GB" altLang="en-US" sz="2000" dirty="0">
                <a:solidFill>
                  <a:schemeClr val="accent2"/>
                </a:solidFill>
              </a:rPr>
              <a:t> </a:t>
            </a:r>
          </a:p>
        </p:txBody>
      </p:sp>
    </p:spTree>
    <p:extLst>
      <p:ext uri="{BB962C8B-B14F-4D97-AF65-F5344CB8AC3E}">
        <p14:creationId xmlns:p14="http://schemas.microsoft.com/office/powerpoint/2010/main" val="2878742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GB" altLang="en-US" sz="2400" b="1" u="sng" dirty="0">
                <a:latin typeface="+mn-lt"/>
              </a:rPr>
              <a:t>Johannes Brahms (1833-1897)</a:t>
            </a:r>
          </a:p>
        </p:txBody>
      </p:sp>
      <p:sp>
        <p:nvSpPr>
          <p:cNvPr id="17412" name="Rectangle 4"/>
          <p:cNvSpPr>
            <a:spLocks noGrp="1" noChangeArrowheads="1"/>
          </p:cNvSpPr>
          <p:nvPr>
            <p:ph type="body" sz="half" idx="1"/>
          </p:nvPr>
        </p:nvSpPr>
        <p:spPr>
          <a:xfrm>
            <a:off x="567281" y="1532731"/>
            <a:ext cx="4265976" cy="4351338"/>
          </a:xfrm>
        </p:spPr>
        <p:txBody>
          <a:bodyPr>
            <a:normAutofit/>
          </a:bodyPr>
          <a:lstStyle/>
          <a:p>
            <a:pPr>
              <a:lnSpc>
                <a:spcPct val="80000"/>
              </a:lnSpc>
            </a:pPr>
            <a:r>
              <a:rPr lang="en-GB" altLang="en-US" sz="2000" dirty="0"/>
              <a:t>Like Mendelssohn, looked back to the past musical styles of the German baroque and the 18</a:t>
            </a:r>
            <a:r>
              <a:rPr lang="en-GB" altLang="en-US" sz="2000" baseline="30000" dirty="0"/>
              <a:t>th</a:t>
            </a:r>
            <a:r>
              <a:rPr lang="en-GB" altLang="en-US" sz="2000" dirty="0"/>
              <a:t> century classical tradition as the basis of his musical style</a:t>
            </a:r>
          </a:p>
          <a:p>
            <a:pPr>
              <a:lnSpc>
                <a:spcPct val="80000"/>
              </a:lnSpc>
            </a:pPr>
            <a:endParaRPr lang="en-GB" altLang="en-US" sz="2000" dirty="0"/>
          </a:p>
          <a:p>
            <a:pPr>
              <a:lnSpc>
                <a:spcPct val="80000"/>
              </a:lnSpc>
            </a:pPr>
            <a:r>
              <a:rPr lang="en-GB" altLang="en-US" sz="2000" dirty="0"/>
              <a:t>However, also lived during the age of German unification and celebrated this event in an overtly patriotic if not zealously nationalist manner (e.g.: </a:t>
            </a:r>
            <a:r>
              <a:rPr lang="en-GB" altLang="en-US" sz="2000" i="1" dirty="0"/>
              <a:t>Triumphlied)</a:t>
            </a:r>
            <a:r>
              <a:rPr lang="en-GB" altLang="en-US" sz="2000" dirty="0"/>
              <a:t>  </a:t>
            </a:r>
          </a:p>
        </p:txBody>
      </p:sp>
      <p:pic>
        <p:nvPicPr>
          <p:cNvPr id="17415" name="Picture 7" descr="Image result for brahm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484313"/>
            <a:ext cx="3438525"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4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1817604" y="235812"/>
            <a:ext cx="5388143"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3300" b="1" dirty="0">
                <a:solidFill>
                  <a:schemeClr val="hlink"/>
                </a:solidFill>
                <a:latin typeface="+mj-lt"/>
              </a:rPr>
              <a:t>Brahms: </a:t>
            </a:r>
            <a:r>
              <a:rPr lang="en-GB" altLang="en-US" sz="3300" b="1" i="1" dirty="0">
                <a:solidFill>
                  <a:schemeClr val="hlink"/>
                </a:solidFill>
                <a:latin typeface="+mj-lt"/>
              </a:rPr>
              <a:t>Triumphlied </a:t>
            </a:r>
            <a:endParaRPr lang="en-GB" altLang="en-US" sz="3300" b="1" dirty="0">
              <a:solidFill>
                <a:schemeClr val="hlink"/>
              </a:solidFill>
              <a:latin typeface="+mj-lt"/>
            </a:endParaRPr>
          </a:p>
          <a:p>
            <a:pPr algn="ctr"/>
            <a:r>
              <a:rPr lang="en-GB" altLang="en-US" sz="2000" dirty="0"/>
              <a:t>Patriotic  composition written in celebration of  </a:t>
            </a:r>
          </a:p>
          <a:p>
            <a:pPr algn="ctr"/>
            <a:r>
              <a:rPr lang="en-GB" altLang="en-US" sz="2000" dirty="0"/>
              <a:t>German Victory in the Franco-Prussian War 1871 </a:t>
            </a:r>
          </a:p>
          <a:p>
            <a:pPr algn="ctr"/>
            <a:r>
              <a:rPr lang="en-GB" altLang="en-US" dirty="0"/>
              <a:t> </a:t>
            </a:r>
          </a:p>
        </p:txBody>
      </p:sp>
      <p:pic>
        <p:nvPicPr>
          <p:cNvPr id="204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97" y="1790655"/>
            <a:ext cx="3900487" cy="479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881" y="1790654"/>
            <a:ext cx="4446055" cy="479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81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altLang="en-US" b="1" u="sng" dirty="0"/>
              <a:t>Introductory points</a:t>
            </a:r>
          </a:p>
        </p:txBody>
      </p:sp>
      <p:sp>
        <p:nvSpPr>
          <p:cNvPr id="6147" name="Rectangle 3"/>
          <p:cNvSpPr>
            <a:spLocks noGrp="1" noChangeArrowheads="1"/>
          </p:cNvSpPr>
          <p:nvPr>
            <p:ph type="body" idx="1"/>
          </p:nvPr>
        </p:nvSpPr>
        <p:spPr/>
        <p:txBody>
          <a:bodyPr/>
          <a:lstStyle/>
          <a:p>
            <a:pPr>
              <a:lnSpc>
                <a:spcPct val="80000"/>
              </a:lnSpc>
            </a:pPr>
            <a:r>
              <a:rPr lang="en-GB" altLang="en-US" sz="2000" dirty="0"/>
              <a:t>Words ‘German’ and ‘Music’ are so inextricably linked that their connection is hardly ever challenged.</a:t>
            </a:r>
          </a:p>
          <a:p>
            <a:pPr>
              <a:lnSpc>
                <a:spcPct val="80000"/>
              </a:lnSpc>
            </a:pPr>
            <a:r>
              <a:rPr lang="en-GB" altLang="en-US" sz="2000" dirty="0"/>
              <a:t>The primacy of the  three B’s – </a:t>
            </a:r>
            <a:r>
              <a:rPr lang="en-GB" altLang="en-US" sz="2000" b="1" dirty="0">
                <a:solidFill>
                  <a:srgbClr val="FF33CC"/>
                </a:solidFill>
              </a:rPr>
              <a:t>Bach</a:t>
            </a:r>
            <a:r>
              <a:rPr lang="en-GB" altLang="en-US" sz="2000" dirty="0">
                <a:solidFill>
                  <a:srgbClr val="FF33CC"/>
                </a:solidFill>
              </a:rPr>
              <a:t>, </a:t>
            </a:r>
            <a:r>
              <a:rPr lang="en-GB" altLang="en-US" sz="2000" b="1" dirty="0">
                <a:solidFill>
                  <a:srgbClr val="FF33CC"/>
                </a:solidFill>
              </a:rPr>
              <a:t>Beethoven</a:t>
            </a:r>
            <a:r>
              <a:rPr lang="en-GB" altLang="en-US" sz="2000" dirty="0"/>
              <a:t> and </a:t>
            </a:r>
            <a:r>
              <a:rPr lang="en-GB" altLang="en-US" sz="2000" b="1" dirty="0">
                <a:solidFill>
                  <a:srgbClr val="FF33CC"/>
                </a:solidFill>
              </a:rPr>
              <a:t>Brahms</a:t>
            </a:r>
            <a:r>
              <a:rPr lang="en-GB" altLang="en-US" sz="2000" dirty="0"/>
              <a:t> – reinforces the notion of Austro-German leadership in musical developments that have prevailed over the past few centuries and dominated our concert and, to a lesser extent, our operatic repertoires.</a:t>
            </a:r>
          </a:p>
          <a:p>
            <a:pPr>
              <a:lnSpc>
                <a:spcPct val="80000"/>
              </a:lnSpc>
            </a:pPr>
            <a:r>
              <a:rPr lang="en-GB" altLang="en-US" sz="2000" dirty="0"/>
              <a:t>Even today, Germany and Austria are regarded as the twin country centres of Western classical music – leading orchestras, opera houses, conservatoires, conductors, educators, music scholars. </a:t>
            </a:r>
          </a:p>
          <a:p>
            <a:pPr>
              <a:lnSpc>
                <a:spcPct val="80000"/>
              </a:lnSpc>
            </a:pPr>
            <a:r>
              <a:rPr lang="en-GB" altLang="en-US" sz="2000" dirty="0"/>
              <a:t>When critics discuss works by composers from countries such as Finland, Norway, Spain and Russia as products of musical nationalism, they are implicitly measured against universally accepted notions of German music. </a:t>
            </a:r>
          </a:p>
          <a:p>
            <a:pPr>
              <a:lnSpc>
                <a:spcPct val="80000"/>
              </a:lnSpc>
            </a:pPr>
            <a:r>
              <a:rPr lang="en-GB" altLang="en-US" sz="2000" dirty="0"/>
              <a:t>Conversely, composers emanating from these countries are assessed on the basis as to what extent they deviate from Germanic norms.     </a:t>
            </a:r>
          </a:p>
          <a:p>
            <a:pPr>
              <a:lnSpc>
                <a:spcPct val="80000"/>
              </a:lnSpc>
            </a:pPr>
            <a:endParaRPr lang="en-GB" altLang="en-US" sz="2000" dirty="0"/>
          </a:p>
          <a:p>
            <a:pPr>
              <a:lnSpc>
                <a:spcPct val="80000"/>
              </a:lnSpc>
            </a:pPr>
            <a:endParaRPr lang="en-GB" altLang="en-US" sz="1800" dirty="0"/>
          </a:p>
        </p:txBody>
      </p:sp>
    </p:spTree>
    <p:extLst>
      <p:ext uri="{BB962C8B-B14F-4D97-AF65-F5344CB8AC3E}">
        <p14:creationId xmlns:p14="http://schemas.microsoft.com/office/powerpoint/2010/main" val="393430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870" y="1181055"/>
            <a:ext cx="3990250" cy="512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Rectangle 7"/>
          <p:cNvSpPr>
            <a:spLocks noGrp="1" noChangeArrowheads="1"/>
          </p:cNvSpPr>
          <p:nvPr>
            <p:ph type="title"/>
          </p:nvPr>
        </p:nvSpPr>
        <p:spPr>
          <a:xfrm>
            <a:off x="406309" y="38055"/>
            <a:ext cx="8229600" cy="1143000"/>
          </a:xfrm>
        </p:spPr>
        <p:txBody>
          <a:bodyPr/>
          <a:lstStyle/>
          <a:p>
            <a:r>
              <a:rPr lang="en-GB" altLang="en-US" b="1" dirty="0"/>
              <a:t>Romantic nationalism in Brahms</a:t>
            </a:r>
          </a:p>
        </p:txBody>
      </p:sp>
      <p:sp>
        <p:nvSpPr>
          <p:cNvPr id="22537" name="Rectangle 9"/>
          <p:cNvSpPr>
            <a:spLocks noGrp="1" noChangeArrowheads="1"/>
          </p:cNvSpPr>
          <p:nvPr>
            <p:ph type="body" sz="half" idx="2"/>
          </p:nvPr>
        </p:nvSpPr>
        <p:spPr>
          <a:xfrm>
            <a:off x="4653098" y="1181055"/>
            <a:ext cx="3837759" cy="4351338"/>
          </a:xfrm>
        </p:spPr>
        <p:txBody>
          <a:bodyPr>
            <a:normAutofit/>
          </a:bodyPr>
          <a:lstStyle/>
          <a:p>
            <a:pPr>
              <a:lnSpc>
                <a:spcPct val="90000"/>
              </a:lnSpc>
            </a:pPr>
            <a:r>
              <a:rPr lang="en-GB" altLang="en-US" sz="2000" dirty="0"/>
              <a:t>The new most notable Germanic element in Brahms’s outlook that places him in a somewhat different category to Bach and Beethoven is his devotion to folk music</a:t>
            </a:r>
          </a:p>
          <a:p>
            <a:pPr>
              <a:lnSpc>
                <a:spcPct val="90000"/>
              </a:lnSpc>
            </a:pPr>
            <a:endParaRPr lang="en-GB" altLang="en-US" sz="2000" dirty="0"/>
          </a:p>
          <a:p>
            <a:pPr>
              <a:lnSpc>
                <a:spcPct val="90000"/>
              </a:lnSpc>
            </a:pPr>
            <a:r>
              <a:rPr lang="en-GB" altLang="en-US" sz="2000" dirty="0"/>
              <a:t>It is folk music or rather lyrical song, combined with his devotion to the past and his Lutheran protestant upbringing, that marks him out as an intrinsically German composer   </a:t>
            </a:r>
          </a:p>
        </p:txBody>
      </p:sp>
    </p:spTree>
    <p:extLst>
      <p:ext uri="{BB962C8B-B14F-4D97-AF65-F5344CB8AC3E}">
        <p14:creationId xmlns:p14="http://schemas.microsoft.com/office/powerpoint/2010/main" val="33976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14325" y="225789"/>
            <a:ext cx="8725172" cy="1325563"/>
          </a:xfrm>
        </p:spPr>
        <p:txBody>
          <a:bodyPr>
            <a:noAutofit/>
          </a:bodyPr>
          <a:lstStyle/>
          <a:p>
            <a:r>
              <a:rPr lang="en-GB" altLang="en-US" b="1" dirty="0">
                <a:solidFill>
                  <a:srgbClr val="FF3300"/>
                </a:solidFill>
              </a:rPr>
              <a:t>Brahms  and the German spirit:</a:t>
            </a:r>
            <a:br>
              <a:rPr lang="en-GB" altLang="en-US" b="1" dirty="0">
                <a:solidFill>
                  <a:srgbClr val="FF3300"/>
                </a:solidFill>
              </a:rPr>
            </a:br>
            <a:r>
              <a:rPr lang="en-GB" altLang="en-US" b="1" dirty="0">
                <a:solidFill>
                  <a:srgbClr val="FF3300"/>
                </a:solidFill>
              </a:rPr>
              <a:t>Speech by conductor Wilhelm Furtwängler (1933)</a:t>
            </a:r>
            <a:endParaRPr lang="en-US" altLang="en-US" b="1" dirty="0">
              <a:solidFill>
                <a:srgbClr val="FF3300"/>
              </a:solidFill>
            </a:endParaRPr>
          </a:p>
        </p:txBody>
      </p:sp>
      <p:sp>
        <p:nvSpPr>
          <p:cNvPr id="23555" name="Rectangle 3"/>
          <p:cNvSpPr>
            <a:spLocks noGrp="1" noChangeArrowheads="1"/>
          </p:cNvSpPr>
          <p:nvPr>
            <p:ph type="body" idx="1"/>
          </p:nvPr>
        </p:nvSpPr>
        <p:spPr>
          <a:xfrm>
            <a:off x="314325" y="1755956"/>
            <a:ext cx="7886700" cy="4244249"/>
          </a:xfrm>
        </p:spPr>
        <p:txBody>
          <a:bodyPr>
            <a:normAutofit fontScale="92500" lnSpcReduction="10000"/>
          </a:bodyPr>
          <a:lstStyle/>
          <a:p>
            <a:pPr>
              <a:lnSpc>
                <a:spcPct val="80000"/>
              </a:lnSpc>
            </a:pPr>
            <a:r>
              <a:rPr lang="en-GB" altLang="en-US" sz="2200" dirty="0"/>
              <a:t>Brahms belongs to that race of Germanic musical giants which began with Bach and Handel. He combined immense physical strength with the utmost sensitivity and gentleness. </a:t>
            </a:r>
            <a:endParaRPr lang="en-US" altLang="en-US" sz="2200" dirty="0"/>
          </a:p>
          <a:p>
            <a:pPr>
              <a:lnSpc>
                <a:spcPct val="80000"/>
              </a:lnSpc>
            </a:pPr>
            <a:endParaRPr lang="en-GB" altLang="en-US" sz="2200" dirty="0"/>
          </a:p>
          <a:p>
            <a:pPr>
              <a:lnSpc>
                <a:spcPct val="80000"/>
              </a:lnSpc>
            </a:pPr>
            <a:r>
              <a:rPr lang="en-GB" altLang="en-US" sz="2200" dirty="0"/>
              <a:t>Both in build and character he was typically Nordic – I like to see him as a descendant of those old painters like Rembrandt and Van Eyck whose works combine warmth and intensity of imagination with a fearful concentration of power and a wonderful sense of form. </a:t>
            </a:r>
          </a:p>
          <a:p>
            <a:pPr>
              <a:lnSpc>
                <a:spcPct val="80000"/>
              </a:lnSpc>
            </a:pPr>
            <a:endParaRPr lang="en-GB" altLang="en-US" sz="2200" dirty="0"/>
          </a:p>
          <a:p>
            <a:pPr>
              <a:lnSpc>
                <a:spcPct val="80000"/>
              </a:lnSpc>
            </a:pPr>
            <a:r>
              <a:rPr lang="en-GB" altLang="en-US" sz="2200" dirty="0"/>
              <a:t>The people, the folksong world to which Brahms belonged, was German ….  He had no choice, and although he eagerly responded to stimuli from all over the non-German world, it was in terms of his </a:t>
            </a:r>
            <a:r>
              <a:rPr lang="en-GB" altLang="en-US" sz="2200" dirty="0" err="1"/>
              <a:t>Germanness</a:t>
            </a:r>
            <a:r>
              <a:rPr lang="en-GB" altLang="en-US" sz="2200" dirty="0"/>
              <a:t> that he came to understand and conquer this world. </a:t>
            </a:r>
            <a:endParaRPr lang="en-US" altLang="en-US" sz="2200" dirty="0"/>
          </a:p>
          <a:p>
            <a:pPr>
              <a:lnSpc>
                <a:spcPct val="80000"/>
              </a:lnSpc>
            </a:pPr>
            <a:endParaRPr lang="en-GB" altLang="en-US" sz="2000" dirty="0"/>
          </a:p>
          <a:p>
            <a:pPr>
              <a:lnSpc>
                <a:spcPct val="80000"/>
              </a:lnSpc>
              <a:buFontTx/>
              <a:buNone/>
            </a:pPr>
            <a:r>
              <a:rPr lang="en-GB" altLang="en-US" sz="1600" dirty="0"/>
              <a:t>  </a:t>
            </a:r>
            <a:endParaRPr lang="en-US" altLang="en-US" sz="1600" dirty="0"/>
          </a:p>
        </p:txBody>
      </p:sp>
    </p:spTree>
    <p:extLst>
      <p:ext uri="{BB962C8B-B14F-4D97-AF65-F5344CB8AC3E}">
        <p14:creationId xmlns:p14="http://schemas.microsoft.com/office/powerpoint/2010/main" val="428587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32558" y="286748"/>
            <a:ext cx="8262801" cy="1325563"/>
          </a:xfrm>
        </p:spPr>
        <p:txBody>
          <a:bodyPr>
            <a:noAutofit/>
          </a:bodyPr>
          <a:lstStyle/>
          <a:p>
            <a:r>
              <a:rPr lang="en-GB" altLang="en-US" b="1" dirty="0"/>
              <a:t>Do the Germans have a specific national character in their music, and if so can we define them more specifically?   </a:t>
            </a:r>
          </a:p>
        </p:txBody>
      </p:sp>
      <p:sp>
        <p:nvSpPr>
          <p:cNvPr id="29699" name="Rectangle 3"/>
          <p:cNvSpPr>
            <a:spLocks noGrp="1" noChangeArrowheads="1"/>
          </p:cNvSpPr>
          <p:nvPr>
            <p:ph type="body" idx="1"/>
          </p:nvPr>
        </p:nvSpPr>
        <p:spPr>
          <a:xfrm>
            <a:off x="332557" y="1747248"/>
            <a:ext cx="8367305" cy="4351338"/>
          </a:xfrm>
        </p:spPr>
        <p:txBody>
          <a:bodyPr/>
          <a:lstStyle/>
          <a:p>
            <a:pPr>
              <a:lnSpc>
                <a:spcPct val="80000"/>
              </a:lnSpc>
            </a:pPr>
            <a:r>
              <a:rPr lang="en-GB" altLang="en-US" sz="2000" dirty="0"/>
              <a:t>Any definition needs to be sufficiently flexible to accommodate possible disparities in German music, yet cohesive enough to serve as some kind of unified concept. With this in mind, we can highlight certain underlying trends, both exclusivist  and universal, which happily coexist in the greatest music:  </a:t>
            </a:r>
          </a:p>
          <a:p>
            <a:pPr marL="457200" indent="-457200">
              <a:lnSpc>
                <a:spcPct val="80000"/>
              </a:lnSpc>
              <a:buFont typeface="+mj-lt"/>
              <a:buAutoNum type="arabicPeriod"/>
            </a:pPr>
            <a:r>
              <a:rPr lang="en-GB" altLang="en-US" sz="2000" dirty="0"/>
              <a:t>German music is distinguished from non-German music through its depth, hard work and thoroughness (</a:t>
            </a:r>
            <a:r>
              <a:rPr lang="en-GB" altLang="en-US" sz="2000" i="1" dirty="0" err="1"/>
              <a:t>Tiefsinn</a:t>
            </a:r>
            <a:r>
              <a:rPr lang="en-GB" altLang="en-US" sz="2000" i="1" dirty="0"/>
              <a:t>, Arbeit, </a:t>
            </a:r>
            <a:r>
              <a:rPr lang="en-GB" altLang="en-US" sz="2000" i="1" dirty="0" err="1"/>
              <a:t>Gründlichkeit</a:t>
            </a:r>
            <a:r>
              <a:rPr lang="en-GB" altLang="en-US" sz="2000" i="1" dirty="0"/>
              <a:t>),</a:t>
            </a:r>
            <a:r>
              <a:rPr lang="en-GB" altLang="en-US" sz="2000" dirty="0"/>
              <a:t> qualities that are less pervasive in the music of other countries.</a:t>
            </a:r>
          </a:p>
          <a:p>
            <a:pPr marL="457200" indent="-457200">
              <a:lnSpc>
                <a:spcPct val="80000"/>
              </a:lnSpc>
              <a:buFont typeface="+mj-lt"/>
              <a:buAutoNum type="arabicPeriod"/>
            </a:pPr>
            <a:r>
              <a:rPr lang="en-GB" altLang="en-US" sz="2000" dirty="0"/>
              <a:t>German music  generally favours intellect over sensuality, harmony over melody, metaphysical over physical, organic over mechanical, development over sequence, ideas over entertainment.</a:t>
            </a:r>
          </a:p>
          <a:p>
            <a:pPr marL="457200" indent="-457200">
              <a:lnSpc>
                <a:spcPct val="80000"/>
              </a:lnSpc>
              <a:buFont typeface="+mj-lt"/>
              <a:buAutoNum type="arabicPeriod"/>
            </a:pPr>
            <a:r>
              <a:rPr lang="en-GB" altLang="en-US" sz="2000" dirty="0"/>
              <a:t>German music is both universal and synthetic, it fuses elements of other musical cultures (e.g., French and Italian) into something homogenous. Form and expression are unified, as are the horizontal and vertical in musical writing.   </a:t>
            </a:r>
          </a:p>
        </p:txBody>
      </p:sp>
    </p:spTree>
    <p:extLst>
      <p:ext uri="{BB962C8B-B14F-4D97-AF65-F5344CB8AC3E}">
        <p14:creationId xmlns:p14="http://schemas.microsoft.com/office/powerpoint/2010/main" val="16949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28649" y="365126"/>
            <a:ext cx="8018961" cy="1872977"/>
          </a:xfrm>
        </p:spPr>
        <p:txBody>
          <a:bodyPr>
            <a:noAutofit/>
          </a:bodyPr>
          <a:lstStyle/>
          <a:p>
            <a:r>
              <a:rPr lang="en-GB" altLang="en-US" b="1" dirty="0">
                <a:solidFill>
                  <a:srgbClr val="FF0066"/>
                </a:solidFill>
              </a:rPr>
              <a:t>How did music come to be so closely identified with Germany and </a:t>
            </a:r>
            <a:r>
              <a:rPr lang="en-GB" altLang="en-US" b="1" dirty="0" err="1">
                <a:solidFill>
                  <a:srgbClr val="FF0066"/>
                </a:solidFill>
              </a:rPr>
              <a:t>Germanness</a:t>
            </a:r>
            <a:r>
              <a:rPr lang="en-GB" altLang="en-US" b="1" dirty="0">
                <a:solidFill>
                  <a:srgbClr val="FF0066"/>
                </a:solidFill>
              </a:rPr>
              <a:t>? How was it that music was considered “the most German art”? (Thomas Mann)</a:t>
            </a:r>
          </a:p>
        </p:txBody>
      </p:sp>
      <p:sp>
        <p:nvSpPr>
          <p:cNvPr id="7171" name="Rectangle 3"/>
          <p:cNvSpPr>
            <a:spLocks noGrp="1" noChangeArrowheads="1"/>
          </p:cNvSpPr>
          <p:nvPr>
            <p:ph type="body" idx="1"/>
          </p:nvPr>
        </p:nvSpPr>
        <p:spPr>
          <a:xfrm>
            <a:off x="673826" y="2426517"/>
            <a:ext cx="7886700" cy="3739152"/>
          </a:xfrm>
        </p:spPr>
        <p:txBody>
          <a:bodyPr>
            <a:normAutofit/>
          </a:bodyPr>
          <a:lstStyle/>
          <a:p>
            <a:pPr>
              <a:lnSpc>
                <a:spcPct val="80000"/>
              </a:lnSpc>
            </a:pPr>
            <a:r>
              <a:rPr lang="en-GB" altLang="en-US" sz="2000" dirty="0"/>
              <a:t>Ironically, perceptions of </a:t>
            </a:r>
            <a:r>
              <a:rPr lang="en-GB" altLang="en-US" sz="2000" dirty="0" err="1"/>
              <a:t>Germanness</a:t>
            </a:r>
            <a:r>
              <a:rPr lang="en-GB" altLang="en-US" sz="2000" dirty="0"/>
              <a:t> in music not so much the province of the composers writing the actual music (at least initially), but rather more related to those writing </a:t>
            </a:r>
            <a:r>
              <a:rPr lang="en-GB" altLang="en-US" sz="2000" b="1" dirty="0"/>
              <a:t>about</a:t>
            </a:r>
            <a:r>
              <a:rPr lang="en-GB" altLang="en-US" sz="2000" dirty="0"/>
              <a:t> the music, whether in literature, philosophy, diaries, journalism and academic scholarship</a:t>
            </a:r>
          </a:p>
          <a:p>
            <a:pPr>
              <a:lnSpc>
                <a:spcPct val="80000"/>
              </a:lnSpc>
            </a:pPr>
            <a:r>
              <a:rPr lang="en-GB" altLang="en-US" sz="2000" dirty="0"/>
              <a:t>It was these figures that shaped the way that German music was perceived, ultimately affecting composition, performance and above all the placing of German music in a position of central importance for the nation</a:t>
            </a:r>
          </a:p>
          <a:p>
            <a:pPr>
              <a:lnSpc>
                <a:spcPct val="80000"/>
              </a:lnSpc>
            </a:pPr>
            <a:r>
              <a:rPr lang="en-GB" altLang="en-US" sz="2000" dirty="0"/>
              <a:t>So it becomes clear that the link between music and German identity can more often than not be connected to writers, thinkers, politicians, educators, commercial interests and to a certain extent audiences, but only occasionally to the composers.        </a:t>
            </a:r>
          </a:p>
        </p:txBody>
      </p:sp>
    </p:spTree>
    <p:extLst>
      <p:ext uri="{BB962C8B-B14F-4D97-AF65-F5344CB8AC3E}">
        <p14:creationId xmlns:p14="http://schemas.microsoft.com/office/powerpoint/2010/main" val="306879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GB" altLang="en-US" b="1" dirty="0"/>
              <a:t>Political harnessing of music with German identity </a:t>
            </a:r>
          </a:p>
        </p:txBody>
      </p:sp>
      <p:sp>
        <p:nvSpPr>
          <p:cNvPr id="8195" name="Rectangle 3"/>
          <p:cNvSpPr>
            <a:spLocks noGrp="1" noChangeArrowheads="1"/>
          </p:cNvSpPr>
          <p:nvPr>
            <p:ph type="body" idx="1"/>
          </p:nvPr>
        </p:nvSpPr>
        <p:spPr>
          <a:xfrm>
            <a:off x="630283" y="1690689"/>
            <a:ext cx="8034746" cy="4840740"/>
          </a:xfrm>
        </p:spPr>
        <p:txBody>
          <a:bodyPr>
            <a:noAutofit/>
          </a:bodyPr>
          <a:lstStyle/>
          <a:p>
            <a:pPr>
              <a:lnSpc>
                <a:spcPct val="80000"/>
              </a:lnSpc>
            </a:pPr>
            <a:r>
              <a:rPr lang="en-GB" altLang="en-US" sz="2000" dirty="0"/>
              <a:t>Began tentatively in the late eighteenth century but gradually rulers in the various separate states realised the value of music as a national inheritance and a treasure to be promoted, e.g. Frederick Wilhelm IV of Prussia and support and patronage of Mendelssohn in the 1840s, and in a more extreme way, Ludwig 1 of Bavaria with Valhalla Dome in Regensburg featuring marble busts of composers alongside those of rulers  </a:t>
            </a:r>
          </a:p>
          <a:p>
            <a:pPr>
              <a:lnSpc>
                <a:spcPct val="80000"/>
              </a:lnSpc>
            </a:pPr>
            <a:r>
              <a:rPr lang="en-GB" altLang="en-US" sz="2000" dirty="0"/>
              <a:t>Most overt when Germany was ruled by dictatorships (both fascist and communist)</a:t>
            </a:r>
          </a:p>
          <a:p>
            <a:pPr>
              <a:lnSpc>
                <a:spcPct val="80000"/>
              </a:lnSpc>
            </a:pPr>
            <a:r>
              <a:rPr lang="en-GB" altLang="en-US" sz="2000" dirty="0"/>
              <a:t>Music harnessed to bolster national morale e.g. 1941 Mozart anniversary celebrations exploited to serve war effort. Quote from Propaganda Minister Joseph Goebbels: </a:t>
            </a:r>
            <a:r>
              <a:rPr lang="en-GB" altLang="en-US" sz="2000" b="1" dirty="0">
                <a:solidFill>
                  <a:srgbClr val="FF0066"/>
                </a:solidFill>
              </a:rPr>
              <a:t>“Mozart’s music rings out every evening over homeland and front. It is part of what our soldiers are defending against the wild assault of eastern barbarism. It is ours more strongly than any other artistic work… it has become the property of the broadest masses of the German people”</a:t>
            </a:r>
          </a:p>
          <a:p>
            <a:pPr>
              <a:lnSpc>
                <a:spcPct val="80000"/>
              </a:lnSpc>
            </a:pPr>
            <a:r>
              <a:rPr lang="en-GB" altLang="en-US" sz="2000" dirty="0"/>
              <a:t>Musical iconography harnessed to political ends – potent examples dating from the Nazi era  </a:t>
            </a:r>
          </a:p>
        </p:txBody>
      </p:sp>
    </p:spTree>
    <p:extLst>
      <p:ext uri="{BB962C8B-B14F-4D97-AF65-F5344CB8AC3E}">
        <p14:creationId xmlns:p14="http://schemas.microsoft.com/office/powerpoint/2010/main" val="72216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Image result for deutschland das land der musi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557" y="215874"/>
            <a:ext cx="3814758" cy="6143931"/>
          </a:xfrm>
          <a:prstGeom prst="rect">
            <a:avLst/>
          </a:prstGeom>
          <a:noFill/>
          <a:extLst>
            <a:ext uri="{909E8E84-426E-40DD-AFC4-6F175D3DCCD1}">
              <a14:hiddenFill xmlns:a14="http://schemas.microsoft.com/office/drawing/2010/main">
                <a:solidFill>
                  <a:srgbClr val="FFFFFF"/>
                </a:solidFill>
              </a14:hiddenFill>
            </a:ext>
          </a:extLst>
        </p:spPr>
      </p:pic>
      <p:sp>
        <p:nvSpPr>
          <p:cNvPr id="3081" name="Text Box 9"/>
          <p:cNvSpPr txBox="1">
            <a:spLocks noChangeArrowheads="1"/>
          </p:cNvSpPr>
          <p:nvPr/>
        </p:nvSpPr>
        <p:spPr bwMode="auto">
          <a:xfrm>
            <a:off x="3744402" y="6359805"/>
            <a:ext cx="276851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200" b="1" dirty="0">
                <a:solidFill>
                  <a:schemeClr val="accent2"/>
                </a:solidFill>
              </a:rPr>
              <a:t>Nazi Poster from 1937</a:t>
            </a:r>
          </a:p>
        </p:txBody>
      </p:sp>
    </p:spTree>
    <p:extLst>
      <p:ext uri="{BB962C8B-B14F-4D97-AF65-F5344CB8AC3E}">
        <p14:creationId xmlns:p14="http://schemas.microsoft.com/office/powerpoint/2010/main" val="2868459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Image result for entartete musik post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31" y="207369"/>
            <a:ext cx="4211768" cy="6035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7434" y="6321718"/>
            <a:ext cx="3894592" cy="430887"/>
          </a:xfrm>
          <a:prstGeom prst="rect">
            <a:avLst/>
          </a:prstGeom>
          <a:noFill/>
        </p:spPr>
        <p:txBody>
          <a:bodyPr wrap="none" rtlCol="0">
            <a:spAutoFit/>
          </a:bodyPr>
          <a:lstStyle/>
          <a:p>
            <a:r>
              <a:rPr lang="en-GB" sz="2200" b="1" dirty="0"/>
              <a:t>The antithesis of German Music</a:t>
            </a:r>
          </a:p>
        </p:txBody>
      </p:sp>
    </p:spTree>
    <p:extLst>
      <p:ext uri="{BB962C8B-B14F-4D97-AF65-F5344CB8AC3E}">
        <p14:creationId xmlns:p14="http://schemas.microsoft.com/office/powerpoint/2010/main" val="2821953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das land ohne musi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473" y="296092"/>
            <a:ext cx="3607202" cy="5542734"/>
          </a:xfrm>
          <a:prstGeom prst="rect">
            <a:avLst/>
          </a:prstGeom>
          <a:noFill/>
          <a:extLst>
            <a:ext uri="{909E8E84-426E-40DD-AFC4-6F175D3DCCD1}">
              <a14:hiddenFill xmlns:a14="http://schemas.microsoft.com/office/drawing/2010/main">
                <a:solidFill>
                  <a:srgbClr val="FFFFFF"/>
                </a:solidFill>
              </a14:hiddenFill>
            </a:ext>
          </a:extLst>
        </p:spPr>
      </p:pic>
      <p:sp>
        <p:nvSpPr>
          <p:cNvPr id="3082" name="Text Box 10"/>
          <p:cNvSpPr txBox="1">
            <a:spLocks noChangeArrowheads="1"/>
          </p:cNvSpPr>
          <p:nvPr/>
        </p:nvSpPr>
        <p:spPr bwMode="auto">
          <a:xfrm>
            <a:off x="2721622" y="6030451"/>
            <a:ext cx="406690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2200" b="1" dirty="0">
                <a:solidFill>
                  <a:schemeClr val="accent2"/>
                </a:solidFill>
              </a:rPr>
              <a:t>Anti-British First World War Book </a:t>
            </a:r>
          </a:p>
        </p:txBody>
      </p:sp>
    </p:spTree>
    <p:extLst>
      <p:ext uri="{BB962C8B-B14F-4D97-AF65-F5344CB8AC3E}">
        <p14:creationId xmlns:p14="http://schemas.microsoft.com/office/powerpoint/2010/main" val="2756215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n-GB" altLang="en-US" b="1" u="sng" dirty="0">
                <a:solidFill>
                  <a:srgbClr val="0070C0"/>
                </a:solidFill>
              </a:rPr>
              <a:t>Oskar Schmitz: </a:t>
            </a:r>
            <a:r>
              <a:rPr lang="en-GB" altLang="en-US" b="1" i="1" u="sng" dirty="0">
                <a:solidFill>
                  <a:srgbClr val="0070C0"/>
                </a:solidFill>
              </a:rPr>
              <a:t>Das Land </a:t>
            </a:r>
            <a:r>
              <a:rPr lang="en-GB" altLang="en-US" b="1" i="1" u="sng" dirty="0" err="1">
                <a:solidFill>
                  <a:srgbClr val="0070C0"/>
                </a:solidFill>
              </a:rPr>
              <a:t>ohne</a:t>
            </a:r>
            <a:r>
              <a:rPr lang="en-GB" altLang="en-US" b="1" i="1" u="sng" dirty="0">
                <a:solidFill>
                  <a:srgbClr val="0070C0"/>
                </a:solidFill>
              </a:rPr>
              <a:t> </a:t>
            </a:r>
            <a:r>
              <a:rPr lang="en-GB" altLang="en-US" b="1" i="1" u="sng" dirty="0" err="1">
                <a:solidFill>
                  <a:srgbClr val="0070C0"/>
                </a:solidFill>
              </a:rPr>
              <a:t>Musik</a:t>
            </a:r>
            <a:endParaRPr lang="en-GB" altLang="en-US" b="1" i="1" u="sng" dirty="0">
              <a:solidFill>
                <a:srgbClr val="0070C0"/>
              </a:solidFill>
            </a:endParaRPr>
          </a:p>
        </p:txBody>
      </p:sp>
      <p:sp>
        <p:nvSpPr>
          <p:cNvPr id="11267" name="Rectangle 3"/>
          <p:cNvSpPr>
            <a:spLocks noGrp="1" noChangeArrowheads="1"/>
          </p:cNvSpPr>
          <p:nvPr>
            <p:ph type="body" idx="1"/>
          </p:nvPr>
        </p:nvSpPr>
        <p:spPr>
          <a:xfrm>
            <a:off x="628650" y="1825625"/>
            <a:ext cx="7886700" cy="4740638"/>
          </a:xfrm>
        </p:spPr>
        <p:txBody>
          <a:bodyPr>
            <a:normAutofit fontScale="55000" lnSpcReduction="20000"/>
          </a:bodyPr>
          <a:lstStyle/>
          <a:p>
            <a:pPr marL="0" indent="0">
              <a:lnSpc>
                <a:spcPct val="170000"/>
              </a:lnSpc>
              <a:buNone/>
            </a:pPr>
            <a:r>
              <a:rPr lang="en-GB" altLang="en-US" sz="3600" dirty="0"/>
              <a:t>“Finally, I have found something which distinguishes English people from German culture to quite an astonishing degree, a lack which everybody acknowledges but has not been emphasised enough. </a:t>
            </a:r>
            <a:r>
              <a:rPr lang="en-GB" altLang="en-US" sz="3600" i="1" dirty="0">
                <a:solidFill>
                  <a:srgbClr val="FF0066"/>
                </a:solidFill>
              </a:rPr>
              <a:t>The English are the only civilised nation without its own music</a:t>
            </a:r>
            <a:r>
              <a:rPr lang="en-GB" altLang="en-US" sz="3600" i="1" dirty="0"/>
              <a:t> </a:t>
            </a:r>
            <a:r>
              <a:rPr lang="en-GB" altLang="en-US" sz="3600" dirty="0"/>
              <a:t>(except street music). This does not mean that they have less sensitive ears, but that their whole lives are much poorer for it. To have music in oneself, even if ever so little, means being able to forget oneself and to tolerate dissonance, even linger with it, because it is resolved in harmony. Music gives us wings and makes everything miraculous easy to understand.”</a:t>
            </a:r>
            <a:br>
              <a:rPr lang="en-GB" altLang="en-US" sz="2800" dirty="0"/>
            </a:br>
            <a:endParaRPr lang="en-GB" altLang="en-US" sz="2800" dirty="0"/>
          </a:p>
        </p:txBody>
      </p:sp>
    </p:spTree>
    <p:extLst>
      <p:ext uri="{BB962C8B-B14F-4D97-AF65-F5344CB8AC3E}">
        <p14:creationId xmlns:p14="http://schemas.microsoft.com/office/powerpoint/2010/main" val="410256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GB" altLang="en-US" b="1" dirty="0"/>
              <a:t>Marketing perceptions of German musical identity</a:t>
            </a:r>
          </a:p>
        </p:txBody>
      </p:sp>
      <p:sp>
        <p:nvSpPr>
          <p:cNvPr id="9219" name="Rectangle 3"/>
          <p:cNvSpPr>
            <a:spLocks noGrp="1" noChangeArrowheads="1"/>
          </p:cNvSpPr>
          <p:nvPr>
            <p:ph type="body" idx="1"/>
          </p:nvPr>
        </p:nvSpPr>
        <p:spPr/>
        <p:txBody>
          <a:bodyPr>
            <a:normAutofit/>
          </a:bodyPr>
          <a:lstStyle/>
          <a:p>
            <a:r>
              <a:rPr lang="en-GB" altLang="en-US" sz="2000" dirty="0"/>
              <a:t>Again iconography  poses very useful imagery for  the symbiotic relationship between music and German identity: consider these advertisements for travel to Germany that appeared in British periodicals during the twentieth century.    </a:t>
            </a:r>
          </a:p>
        </p:txBody>
      </p:sp>
    </p:spTree>
    <p:extLst>
      <p:ext uri="{BB962C8B-B14F-4D97-AF65-F5344CB8AC3E}">
        <p14:creationId xmlns:p14="http://schemas.microsoft.com/office/powerpoint/2010/main" val="3496549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1890</Words>
  <Application>Microsoft Macintosh PowerPoint</Application>
  <PresentationFormat>On-screen Show (4:3)</PresentationFormat>
  <Paragraphs>93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What is German about German Music? (1 of 4)</vt:lpstr>
      <vt:lpstr>Introductory points</vt:lpstr>
      <vt:lpstr>How did music come to be so closely identified with Germany and Germanness? How was it that music was considered “the most German art”? (Thomas Mann)</vt:lpstr>
      <vt:lpstr>Political harnessing of music with German identity </vt:lpstr>
      <vt:lpstr>PowerPoint Presentation</vt:lpstr>
      <vt:lpstr>PowerPoint Presentation</vt:lpstr>
      <vt:lpstr>PowerPoint Presentation</vt:lpstr>
      <vt:lpstr>Oskar Schmitz: Das Land ohne Musik</vt:lpstr>
      <vt:lpstr>Marketing perceptions of German musical identity</vt:lpstr>
      <vt:lpstr>PowerPoint Presentation</vt:lpstr>
      <vt:lpstr>PowerPoint Presentation</vt:lpstr>
      <vt:lpstr>German National identity in Bach, Beethoven and Brahms</vt:lpstr>
      <vt:lpstr>Ueber Johann Sebastian Bach Leben, Kunst und Kunstwerke Johann Nikolaus Forkel (publ. 1802) </vt:lpstr>
      <vt:lpstr>Bach revival in 19th century</vt:lpstr>
      <vt:lpstr>Ludwig van Beethoven (1770-1827)</vt:lpstr>
      <vt:lpstr>Beethoven</vt:lpstr>
      <vt:lpstr>Beethoven</vt:lpstr>
      <vt:lpstr>Johannes Brahms (1833-1897)</vt:lpstr>
      <vt:lpstr>PowerPoint Presentation</vt:lpstr>
      <vt:lpstr>Romantic nationalism in Brahms</vt:lpstr>
      <vt:lpstr>Brahms  and the German spirit: Speech by conductor Wilhelm Furtwängler (1933)</vt:lpstr>
      <vt:lpstr>Do the Germans have a specific national character in their music, and if so can we define them more specifically?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Levi, E</dc:creator>
  <cp:lastModifiedBy>Anthony Ford</cp:lastModifiedBy>
  <cp:revision>32</cp:revision>
  <dcterms:created xsi:type="dcterms:W3CDTF">2018-03-30T15:50:32Z</dcterms:created>
  <dcterms:modified xsi:type="dcterms:W3CDTF">2018-04-17T13:05:03Z</dcterms:modified>
</cp:coreProperties>
</file>