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6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8-03-26T07:26:53.55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8-03-26T07:34:39.4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0 0</inkml:trace>
  <inkml:trace contextRef="#ctx0" brushRef="#br0" timeOffset="900">2177 1079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13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81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93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31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7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9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83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86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4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2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6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CC24A-DA84-4709-B96E-F10E894DF9EA}" type="datetimeFigureOut">
              <a:rPr lang="en-GB" smtClean="0"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5F167-FE02-42B7-8884-72E40DC3D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55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GB" altLang="en-US" sz="4400" b="1" dirty="0">
                <a:solidFill>
                  <a:srgbClr val="FF0066"/>
                </a:solidFill>
              </a:rPr>
              <a:t>What is German about German Music? (3 of 4)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5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98738" y="2620963"/>
              <a:ext cx="1587" cy="1587"/>
            </p14:xfrm>
          </p:contentPart>
        </mc:Choice>
        <mc:Fallback xmlns="">
          <p:pic>
            <p:nvPicPr>
              <p:cNvPr id="205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3365" y="2117884"/>
                <a:ext cx="252333" cy="1009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5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82975" y="4860925"/>
              <a:ext cx="784225" cy="388938"/>
            </p14:xfrm>
          </p:contentPart>
        </mc:Choice>
        <mc:Fallback xmlns="">
          <p:pic>
            <p:nvPicPr>
              <p:cNvPr id="205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3613" y="4851562"/>
                <a:ext cx="802948" cy="40766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3">
            <a:extLst>
              <a:ext uri="{FF2B5EF4-FFF2-40B4-BE49-F238E27FC236}">
                <a16:creationId xmlns:a16="http://schemas.microsoft.com/office/drawing/2014/main" id="{F99E242F-7EFB-D04A-81AC-9A8D0A0476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altLang="en-US" sz="4300" b="1" dirty="0">
                <a:solidFill>
                  <a:srgbClr val="0000FF"/>
                </a:solidFill>
              </a:rPr>
              <a:t>Erik Levi</a:t>
            </a:r>
          </a:p>
          <a:p>
            <a:r>
              <a:rPr lang="en-GB" altLang="en-US" sz="4300" b="1" dirty="0">
                <a:solidFill>
                  <a:srgbClr val="0000FF"/>
                </a:solidFill>
              </a:rPr>
              <a:t>Royal Holloway, University of London</a:t>
            </a:r>
          </a:p>
          <a:p>
            <a:endParaRPr lang="en-GB" altLang="en-US" sz="3200" b="1" dirty="0">
              <a:solidFill>
                <a:srgbClr val="0000FF"/>
              </a:solidFill>
            </a:endParaRPr>
          </a:p>
          <a:p>
            <a:pPr algn="l"/>
            <a:endParaRPr lang="en-GB" altLang="en-US" sz="3200" b="1" dirty="0">
              <a:solidFill>
                <a:srgbClr val="0000FF"/>
              </a:solidFill>
            </a:endParaRPr>
          </a:p>
          <a:p>
            <a:pPr algn="l"/>
            <a:r>
              <a:rPr lang="en-GB" altLang="en-US" sz="3200" dirty="0">
                <a:solidFill>
                  <a:srgbClr val="0000FF"/>
                </a:solidFill>
              </a:rPr>
              <a:t>Content © Erik Levi, April 2018 –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4583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/>
              <a:t>Music example 2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7886700" cy="393944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altLang="en-US" sz="2800" b="1" dirty="0"/>
              <a:t>Beethoven Variations</a:t>
            </a:r>
            <a:endParaRPr lang="en-GB" altLang="en-US" sz="2800" dirty="0"/>
          </a:p>
          <a:p>
            <a:pPr marL="0" indent="0">
              <a:lnSpc>
                <a:spcPct val="80000"/>
              </a:lnSpc>
              <a:buNone/>
            </a:pPr>
            <a:endParaRPr lang="en-GB" altLang="en-US" sz="2000" dirty="0"/>
          </a:p>
          <a:p>
            <a:pPr>
              <a:lnSpc>
                <a:spcPct val="80000"/>
              </a:lnSpc>
            </a:pPr>
            <a:r>
              <a:rPr lang="en-GB" altLang="en-US" sz="2200" dirty="0"/>
              <a:t>The theme is taken from the famous duet sung by </a:t>
            </a:r>
            <a:r>
              <a:rPr lang="en-GB" altLang="en-US" sz="2200" dirty="0" err="1"/>
              <a:t>Pamina</a:t>
            </a:r>
            <a:r>
              <a:rPr lang="en-GB" altLang="en-US" sz="2200" dirty="0"/>
              <a:t> and </a:t>
            </a:r>
            <a:r>
              <a:rPr lang="en-GB" altLang="en-US" sz="2200" dirty="0" err="1"/>
              <a:t>Papageno</a:t>
            </a:r>
            <a:r>
              <a:rPr lang="en-GB" altLang="en-US" sz="2200" dirty="0"/>
              <a:t> in Mozart’s </a:t>
            </a:r>
            <a:r>
              <a:rPr lang="en-GB" altLang="en-US" sz="2200" i="1" dirty="0"/>
              <a:t>Die </a:t>
            </a:r>
            <a:r>
              <a:rPr lang="en-GB" altLang="en-US" sz="2200" i="1" dirty="0" err="1"/>
              <a:t>Zauberflöte</a:t>
            </a:r>
            <a:r>
              <a:rPr lang="en-GB" altLang="en-US" sz="2200" i="1" dirty="0"/>
              <a:t> </a:t>
            </a:r>
            <a:r>
              <a:rPr lang="en-GB" altLang="en-US" sz="2200" dirty="0"/>
              <a:t>about the joys and sacred duties of marital love.</a:t>
            </a:r>
          </a:p>
          <a:p>
            <a:pPr>
              <a:lnSpc>
                <a:spcPct val="80000"/>
              </a:lnSpc>
            </a:pPr>
            <a:r>
              <a:rPr lang="en-GB" altLang="en-US" sz="2200" dirty="0"/>
              <a:t>Appropriately as it’s a duet, Beethoven sets it for two instruments (cello and piano) that engage in musical dialogue</a:t>
            </a:r>
          </a:p>
          <a:p>
            <a:pPr>
              <a:lnSpc>
                <a:spcPct val="80000"/>
              </a:lnSpc>
            </a:pPr>
            <a:r>
              <a:rPr lang="en-GB" altLang="en-US" sz="2200" dirty="0"/>
              <a:t>It’s a distinctive and memorable theme, but what gives it its distinctive </a:t>
            </a:r>
            <a:r>
              <a:rPr lang="en-GB" altLang="en-US" sz="2200" i="1" dirty="0" err="1"/>
              <a:t>Tiefsinn</a:t>
            </a:r>
            <a:r>
              <a:rPr lang="en-GB" altLang="en-US" sz="2200" i="1" dirty="0"/>
              <a:t>, Arbeit, </a:t>
            </a:r>
            <a:r>
              <a:rPr lang="en-GB" altLang="en-US" sz="2200" dirty="0"/>
              <a:t> and</a:t>
            </a:r>
            <a:r>
              <a:rPr lang="en-GB" altLang="en-US" sz="2200" i="1" dirty="0"/>
              <a:t> </a:t>
            </a:r>
            <a:r>
              <a:rPr lang="en-GB" altLang="en-US" sz="2200" i="1" dirty="0" err="1"/>
              <a:t>Gründlichkeit</a:t>
            </a:r>
            <a:r>
              <a:rPr lang="en-GB" altLang="en-US" sz="2200" dirty="0"/>
              <a:t> is the skill and brilliance with which Beethoven transforms the theme. It’s like taking the theme, examining it through a microscope and seeing what potential it has to change character quite drastically but without us losing the connection to the original. </a:t>
            </a:r>
          </a:p>
          <a:p>
            <a:pPr>
              <a:lnSpc>
                <a:spcPct val="80000"/>
              </a:lnSpc>
            </a:pPr>
            <a:r>
              <a:rPr lang="en-GB" altLang="en-US" sz="2200" dirty="0"/>
              <a:t>The tools used by Beethoven vary the speed, the rhythmic metre, and key.  </a:t>
            </a:r>
          </a:p>
        </p:txBody>
      </p:sp>
    </p:spTree>
    <p:extLst>
      <p:ext uri="{BB962C8B-B14F-4D97-AF65-F5344CB8AC3E}">
        <p14:creationId xmlns:p14="http://schemas.microsoft.com/office/powerpoint/2010/main" val="397562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2227" y="138158"/>
            <a:ext cx="7886700" cy="1325563"/>
          </a:xfrm>
        </p:spPr>
        <p:txBody>
          <a:bodyPr/>
          <a:lstStyle/>
          <a:p>
            <a:r>
              <a:rPr lang="en-GB" altLang="en-US" sz="2800" b="1" dirty="0"/>
              <a:t>Beethoven: Variations on ‘Bei </a:t>
            </a:r>
            <a:r>
              <a:rPr lang="en-GB" altLang="en-US" sz="2800" b="1" dirty="0" err="1"/>
              <a:t>Männern</a:t>
            </a:r>
            <a:r>
              <a:rPr lang="en-GB" altLang="en-US" sz="2800" b="1" dirty="0"/>
              <a:t>, </a:t>
            </a:r>
            <a:r>
              <a:rPr lang="en-GB" altLang="en-US" sz="2800" b="1" dirty="0" err="1"/>
              <a:t>welche</a:t>
            </a:r>
            <a:r>
              <a:rPr lang="en-GB" altLang="en-US" sz="2800" b="1" dirty="0"/>
              <a:t> Liebe </a:t>
            </a:r>
            <a:r>
              <a:rPr lang="en-GB" altLang="en-US" sz="2800" b="1" dirty="0" err="1"/>
              <a:t>fühlen</a:t>
            </a:r>
            <a:r>
              <a:rPr lang="en-GB" altLang="en-US" sz="2800" b="1" dirty="0"/>
              <a:t>’ (Mozart: </a:t>
            </a:r>
            <a:r>
              <a:rPr lang="en-GB" altLang="en-US" sz="2800" b="1" i="1" dirty="0"/>
              <a:t>Die </a:t>
            </a:r>
            <a:r>
              <a:rPr lang="en-GB" altLang="en-US" sz="2800" b="1" i="1" dirty="0" err="1"/>
              <a:t>Zauberflöte</a:t>
            </a:r>
            <a:r>
              <a:rPr lang="en-GB" altLang="en-US" sz="2800" b="1" i="1" dirty="0"/>
              <a:t> )</a:t>
            </a:r>
            <a:br>
              <a:rPr lang="en-GB" altLang="en-US" sz="2800" b="1" i="1" dirty="0"/>
            </a:br>
            <a:r>
              <a:rPr lang="en-GB" altLang="en-US" sz="2800" b="1" i="1" dirty="0"/>
              <a:t>for </a:t>
            </a:r>
            <a:r>
              <a:rPr lang="en-GB" altLang="en-US" sz="2800" b="1" dirty="0"/>
              <a:t>piano and cello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25963"/>
          </a:xfrm>
        </p:spPr>
        <p:txBody>
          <a:bodyPr>
            <a:normAutofit/>
          </a:bodyPr>
          <a:lstStyle/>
          <a:p>
            <a:r>
              <a:rPr lang="en-GB" altLang="en-US" sz="2000" dirty="0"/>
              <a:t>Theme played by piano and then cello</a:t>
            </a:r>
          </a:p>
          <a:p>
            <a:r>
              <a:rPr lang="en-GB" altLang="en-US" sz="2000" dirty="0"/>
              <a:t>Variation 1: playful decorating melody</a:t>
            </a:r>
          </a:p>
          <a:p>
            <a:r>
              <a:rPr lang="en-GB" altLang="en-US" sz="2000" dirty="0"/>
              <a:t>Variation 2: virtuosic</a:t>
            </a:r>
          </a:p>
          <a:p>
            <a:r>
              <a:rPr lang="en-GB" altLang="en-US" sz="2000" dirty="0"/>
              <a:t>Variation 3: elegant/coquettish</a:t>
            </a:r>
          </a:p>
          <a:p>
            <a:r>
              <a:rPr lang="en-GB" altLang="en-US" sz="2000" dirty="0"/>
              <a:t>Variation 4: sad/mournful/mysterious</a:t>
            </a:r>
          </a:p>
          <a:p>
            <a:r>
              <a:rPr lang="en-GB" altLang="en-US" sz="2000" dirty="0"/>
              <a:t>Variation 5  jokey/skittish</a:t>
            </a:r>
          </a:p>
          <a:p>
            <a:r>
              <a:rPr lang="en-GB" altLang="en-US" sz="2000" dirty="0"/>
              <a:t>Variation 6   singing/ slow tempo</a:t>
            </a:r>
          </a:p>
          <a:p>
            <a:r>
              <a:rPr lang="en-GB" altLang="en-US" sz="2000" dirty="0"/>
              <a:t>Variation 7   joyful finale</a:t>
            </a:r>
          </a:p>
        </p:txBody>
      </p:sp>
      <p:pic>
        <p:nvPicPr>
          <p:cNvPr id="2" name="1-21 Beethoven_ Variations On Moz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12290" y="1385889"/>
            <a:ext cx="609600" cy="609600"/>
          </a:xfrm>
          <a:prstGeom prst="rect">
            <a:avLst/>
          </a:prstGeom>
        </p:spPr>
      </p:pic>
      <p:pic>
        <p:nvPicPr>
          <p:cNvPr id="3" name="1-22 Beethoven_ Variations On Moz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35799" y="1385889"/>
            <a:ext cx="609600" cy="609600"/>
          </a:xfrm>
          <a:prstGeom prst="rect">
            <a:avLst/>
          </a:prstGeom>
        </p:spPr>
      </p:pic>
      <p:pic>
        <p:nvPicPr>
          <p:cNvPr id="4" name="1-23 Beethoven_ Variations On Moz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74267" y="2323413"/>
            <a:ext cx="609600" cy="609600"/>
          </a:xfrm>
          <a:prstGeom prst="rect">
            <a:avLst/>
          </a:prstGeom>
        </p:spPr>
      </p:pic>
      <p:pic>
        <p:nvPicPr>
          <p:cNvPr id="5" name="1-24 Beethoven_ Variations On Mozar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97777" y="2323413"/>
            <a:ext cx="609600" cy="609600"/>
          </a:xfrm>
          <a:prstGeom prst="rect">
            <a:avLst/>
          </a:prstGeom>
        </p:spPr>
      </p:pic>
      <p:pic>
        <p:nvPicPr>
          <p:cNvPr id="6" name="1-25 Beethoven_ Variations On Mozar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562756" y="3499445"/>
            <a:ext cx="609600" cy="609600"/>
          </a:xfrm>
          <a:prstGeom prst="rect">
            <a:avLst/>
          </a:prstGeom>
        </p:spPr>
      </p:pic>
      <p:pic>
        <p:nvPicPr>
          <p:cNvPr id="7" name="1-26 Beethoven_ Variations On Mozar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82057" y="3498056"/>
            <a:ext cx="609600" cy="609600"/>
          </a:xfrm>
          <a:prstGeom prst="rect">
            <a:avLst/>
          </a:prstGeom>
        </p:spPr>
      </p:pic>
      <p:pic>
        <p:nvPicPr>
          <p:cNvPr id="8" name="1-27 Beethoven_ Variations On Mozar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547036" y="4587783"/>
            <a:ext cx="609600" cy="609600"/>
          </a:xfrm>
          <a:prstGeom prst="rect">
            <a:avLst/>
          </a:prstGeom>
        </p:spPr>
      </p:pic>
      <p:pic>
        <p:nvPicPr>
          <p:cNvPr id="9" name="1-28 Beethoven_ Variations On Mozart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4684" y="4586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4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91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228</Words>
  <Application>Microsoft Macintosh PowerPoint</Application>
  <PresentationFormat>On-screen Show (4:3)</PresentationFormat>
  <Paragraphs>22</Paragraphs>
  <Slides>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What is German about German Music? (3 of 4)</vt:lpstr>
      <vt:lpstr>Music example 2</vt:lpstr>
      <vt:lpstr>Beethoven: Variations on ‘Bei Männern, welche Liebe fühlen’ (Mozart: Die Zauberflöte ) for piano and cello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Levi, E</dc:creator>
  <cp:lastModifiedBy>Anthony Ford</cp:lastModifiedBy>
  <cp:revision>32</cp:revision>
  <dcterms:created xsi:type="dcterms:W3CDTF">2018-03-30T15:50:32Z</dcterms:created>
  <dcterms:modified xsi:type="dcterms:W3CDTF">2018-04-17T13:08:59Z</dcterms:modified>
</cp:coreProperties>
</file>